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12192000"/>
  <p:notesSz cx="70104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4" roundtripDataSignature="AMtx7mig5rTnvkE09wprnvLskr63V0hlH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Fiery Bac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16T06:59:05.410">
    <p:pos x="6000" y="0"/>
    <p:text>Need to add design approach</p:text>
    <p:extLst>
      <p:ext uri="{C676402C-5697-4E1C-873F-D02D1690AC5C}">
        <p15:threadingInfo timeZoneBias="0"/>
      </p:ext>
      <p:ext uri="http://customooxmlschemas.google.com/">
        <go:slidesCustomData xmlns:go="http://customooxmlschemas.google.com/" commentPostId="AAAAjCPHckM"/>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12-03T08:47:24.618">
    <p:pos x="6000" y="0"/>
    <p:text>more stuff in methodology and approach</p:text>
    <p:extLst>
      <p:ext uri="{C676402C-5697-4E1C-873F-D02D1690AC5C}">
        <p15:threadingInfo timeZoneBias="0"/>
      </p:ext>
      <p:ext uri="http://customooxmlschemas.google.com/">
        <go:slidesCustomData xmlns:go="http://customooxmlschemas.google.com/" commentPostId="AAAAkrBAA14"/>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2" y="0"/>
            <a:ext cx="3038648" cy="46513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970135" y="0"/>
            <a:ext cx="3038648" cy="46513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2" y="8829675"/>
            <a:ext cx="3038648" cy="4651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 name="Google Shape;76;p1: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95af89775f_0_2: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95af89775f_0_2: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2" name="Google Shape;142;g195af89775f_0_2: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8d83b9a43a_0_36: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8d83b9a43a_0_36: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1" name="Google Shape;151;g18d83b9a43a_0_36: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8d8a881014_1_34: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18d8a881014_1_34: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18d8a881014_1_34: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a4adcf9c96_1_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1a4adcf9c96_1_0: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1a4adcf9c96_1_0: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8d8a881014_1_43: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18d8a881014_1_43: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18d8a881014_1_43: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8d8a881014_1_52: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18d8a881014_1_52: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18d8a881014_1_52: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8d8a881014_1_7: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g18d8a881014_1_7: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18d8a881014_1_7: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8d8a881014_1_26: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18d8a881014_1_26: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18d8a881014_1_26: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8d8a881014_1_61: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18d8a881014_1_61: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18d8a881014_1_61: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9: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 name="Google Shape;220;p9: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2: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3" name="Google Shape;83;p2: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8f48ccf915_0_8: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9" name="Google Shape;229;g18f48ccf915_0_8: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8f48ccf915_0_24: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8" name="Google Shape;238;g18f48ccf915_0_24: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a4adcf9c96_1_10: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7" name="Google Shape;247;g1a4adcf9c96_1_1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1: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5" name="Google Shape;255;p11: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3: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2" name="Google Shape;262;p13: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5: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8" name="Google Shape;268;p15: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6: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1" name="Google Shape;281;p16: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8: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7" name="Google Shape;287;p18: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3: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1" name="Google Shape;91;p3: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4: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8" name="Google Shape;98;p4: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8d8a881014_1_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g18d8a881014_1_0: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g18d8a881014_1_0: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8d83b9a43a_0_9: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8d83b9a43a_0_9: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4" name="Google Shape;114;g18d83b9a43a_0_9: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a49e3cb569_0_3: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a49e3cb569_0_3: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1" name="Google Shape;121;g1a49e3cb569_0_3: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7: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8" name="Google Shape;128;p7: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8d83b9a43a_0_3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8d83b9a43a_0_30: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5" name="Google Shape;135;g18d83b9a43a_0_30: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21"/>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66FF"/>
              </a:buClr>
              <a:buSzPts val="4400"/>
              <a:buFont typeface="Calibri"/>
              <a:buNone/>
              <a:defRPr>
                <a:solidFill>
                  <a:srgbClr val="0066FF"/>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1"/>
          <p:cNvSpPr txBox="1"/>
          <p:nvPr>
            <p:ph idx="1" type="body"/>
          </p:nvPr>
        </p:nvSpPr>
        <p:spPr>
          <a:xfrm>
            <a:off x="838200" y="1295400"/>
            <a:ext cx="10515600" cy="4881563"/>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Char char="•"/>
              <a:defRPr>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Char char="•"/>
              <a:defRPr>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Char char="•"/>
              <a:defRPr>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Char char="•"/>
              <a:defRPr>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21"/>
          <p:cNvSpPr/>
          <p:nvPr/>
        </p:nvSpPr>
        <p:spPr>
          <a:xfrm>
            <a:off x="0" y="838201"/>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 name="Shape 27"/>
        <p:cNvGrpSpPr/>
        <p:nvPr/>
      </p:nvGrpSpPr>
      <p:grpSpPr>
        <a:xfrm>
          <a:off x="0" y="0"/>
          <a:ext cx="0" cy="0"/>
          <a:chOff x="0" y="0"/>
          <a:chExt cx="0" cy="0"/>
        </a:xfrm>
      </p:grpSpPr>
      <p:sp>
        <p:nvSpPr>
          <p:cNvPr id="28" name="Google Shape;28;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2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24"/>
          <p:cNvSpPr txBox="1"/>
          <p:nvPr>
            <p:ph type="title"/>
          </p:nvPr>
        </p:nvSpPr>
        <p:spPr>
          <a:xfrm>
            <a:off x="838200" y="118443"/>
            <a:ext cx="10515600" cy="9302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2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2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26"/>
          <p:cNvSpPr txBox="1"/>
          <p:nvPr>
            <p:ph type="title"/>
          </p:nvPr>
        </p:nvSpPr>
        <p:spPr>
          <a:xfrm>
            <a:off x="838200" y="118443"/>
            <a:ext cx="10515600" cy="9302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66FF"/>
              </a:buClr>
              <a:buSzPts val="4400"/>
              <a:buFont typeface="Calibri"/>
              <a:buNone/>
              <a:defRPr>
                <a:solidFill>
                  <a:srgbClr val="0066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28"/>
          <p:cNvSpPr/>
          <p:nvPr>
            <p:ph idx="2" type="pic"/>
          </p:nvPr>
        </p:nvSpPr>
        <p:spPr>
          <a:xfrm>
            <a:off x="5183188" y="987425"/>
            <a:ext cx="6172200" cy="4873625"/>
          </a:xfrm>
          <a:prstGeom prst="rect">
            <a:avLst/>
          </a:prstGeom>
          <a:noFill/>
          <a:ln>
            <a:noFill/>
          </a:ln>
        </p:spPr>
      </p:sp>
      <p:sp>
        <p:nvSpPr>
          <p:cNvPr id="70" name="Google Shape;70;p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838200" y="118443"/>
            <a:ext cx="10515600" cy="930275"/>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9"/>
          <p:cNvSpPr txBox="1"/>
          <p:nvPr>
            <p:ph idx="1" type="body"/>
          </p:nvPr>
        </p:nvSpPr>
        <p:spPr>
          <a:xfrm>
            <a:off x="838200" y="1295400"/>
            <a:ext cx="10515600" cy="4881563"/>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19"/>
          <p:cNvPicPr preferRelativeResize="0"/>
          <p:nvPr/>
        </p:nvPicPr>
        <p:blipFill rotWithShape="1">
          <a:blip r:embed="rId1">
            <a:alphaModFix/>
          </a:blip>
          <a:srcRect b="0" l="0" r="0" t="0"/>
          <a:stretch/>
        </p:blipFill>
        <p:spPr>
          <a:xfrm>
            <a:off x="11140888" y="304800"/>
            <a:ext cx="670112" cy="990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jpg"/><Relationship Id="rId4" Type="http://schemas.openxmlformats.org/officeDocument/2006/relationships/image" Target="../media/image18.jpg"/><Relationship Id="rId5" Type="http://schemas.openxmlformats.org/officeDocument/2006/relationships/image" Target="../media/image17.jpg"/><Relationship Id="rId6"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10.jpg"/><Relationship Id="rId5" Type="http://schemas.openxmlformats.org/officeDocument/2006/relationships/image" Target="../media/image11.jpg"/><Relationship Id="rId6"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jpg"/><Relationship Id="rId4" Type="http://schemas.openxmlformats.org/officeDocument/2006/relationships/image" Target="../media/image15.jpg"/><Relationship Id="rId5" Type="http://schemas.openxmlformats.org/officeDocument/2006/relationships/image" Target="../media/image6.jpg"/><Relationship Id="rId6"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www.overleaf.com/read/cqskgjbgwnwt" TargetMode="External"/><Relationship Id="rId4" Type="http://schemas.openxmlformats.org/officeDocument/2006/relationships/hyperlink" Target="https://github.com/svscsantosh/Automated-Shopping-Car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ieeexplore.ieee.org/stamp/stamp.jsp?tp=&amp;arnumber=9715066" TargetMode="External"/><Relationship Id="rId4" Type="http://schemas.openxmlformats.org/officeDocument/2006/relationships/hyperlink" Target="https://ieeexplore.ieee.org/stamp/stamp.jsp?tp=&amp;arnumber=9715066" TargetMode="External"/><Relationship Id="rId5" Type="http://schemas.openxmlformats.org/officeDocument/2006/relationships/hyperlink" Target="https://www.irjet.net/archives/V8/i4/IRJET-V8I4678.pdf" TargetMode="External"/><Relationship Id="rId6" Type="http://schemas.openxmlformats.org/officeDocument/2006/relationships/hyperlink" Target="https://arxiv.org/abs/1901.00711" TargetMode="External"/><Relationship Id="rId7" Type="http://schemas.openxmlformats.org/officeDocument/2006/relationships/hyperlink" Target="https://link.springer.com/chapter/10.1007/978-3-030-49076-8_1" TargetMode="External"/><Relationship Id="rId8" Type="http://schemas.openxmlformats.org/officeDocument/2006/relationships/hyperlink" Target="https://ieeexplore.ieee.org/document/9089651"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
          <p:cNvSpPr/>
          <p:nvPr/>
        </p:nvSpPr>
        <p:spPr>
          <a:xfrm>
            <a:off x="2133600" y="914400"/>
            <a:ext cx="7924800" cy="19389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800" u="none" cap="none" strike="noStrike">
                <a:solidFill>
                  <a:schemeClr val="dk1"/>
                </a:solidFill>
                <a:latin typeface="Trebuchet MS"/>
                <a:ea typeface="Trebuchet MS"/>
                <a:cs typeface="Trebuchet MS"/>
                <a:sym typeface="Trebuchet MS"/>
              </a:rPr>
              <a:t>UE19CS390B –  Project Phase – 2</a:t>
            </a:r>
            <a:endParaRPr/>
          </a:p>
          <a:p>
            <a:pPr indent="0" lvl="0" marL="0" marR="0" rtl="0" algn="ctr">
              <a:spcBef>
                <a:spcPts val="0"/>
              </a:spcBef>
              <a:spcAft>
                <a:spcPts val="0"/>
              </a:spcAft>
              <a:buNone/>
            </a:pPr>
            <a:r>
              <a:t/>
            </a:r>
            <a:endParaRPr b="0" i="0" sz="2800" u="none" cap="none" strike="noStrike">
              <a:solidFill>
                <a:schemeClr val="dk1"/>
              </a:solidFill>
              <a:latin typeface="Trebuchet MS"/>
              <a:ea typeface="Trebuchet MS"/>
              <a:cs typeface="Trebuchet MS"/>
              <a:sym typeface="Trebuchet MS"/>
            </a:endParaRPr>
          </a:p>
          <a:p>
            <a:pPr indent="0" lvl="0" marL="0" marR="0" rtl="0" algn="ctr">
              <a:spcBef>
                <a:spcPts val="0"/>
              </a:spcBef>
              <a:spcAft>
                <a:spcPts val="0"/>
              </a:spcAft>
              <a:buNone/>
            </a:pPr>
            <a:r>
              <a:t/>
            </a:r>
            <a:endParaRPr b="1" i="0" sz="3200" u="none" cap="none" strike="noStrike">
              <a:solidFill>
                <a:srgbClr val="FF0000"/>
              </a:solidFill>
              <a:latin typeface="Trebuchet MS"/>
              <a:ea typeface="Trebuchet MS"/>
              <a:cs typeface="Trebuchet MS"/>
              <a:sym typeface="Trebuchet MS"/>
            </a:endParaRPr>
          </a:p>
          <a:p>
            <a:pPr indent="0" lvl="0" marL="0" marR="0" rtl="0" algn="ctr">
              <a:spcBef>
                <a:spcPts val="0"/>
              </a:spcBef>
              <a:spcAft>
                <a:spcPts val="0"/>
              </a:spcAft>
              <a:buNone/>
            </a:pPr>
            <a:r>
              <a:rPr b="1" i="0" lang="en-US" sz="3200" u="none" cap="none" strike="noStrike">
                <a:solidFill>
                  <a:srgbClr val="FF0000"/>
                </a:solidFill>
                <a:latin typeface="Trebuchet MS"/>
                <a:ea typeface="Trebuchet MS"/>
                <a:cs typeface="Trebuchet MS"/>
                <a:sym typeface="Trebuchet MS"/>
              </a:rPr>
              <a:t>END SEMESTER ASSESSMENT </a:t>
            </a:r>
            <a:endParaRPr/>
          </a:p>
        </p:txBody>
      </p:sp>
      <p:sp>
        <p:nvSpPr>
          <p:cNvPr id="79" name="Google Shape;79;p1"/>
          <p:cNvSpPr txBox="1"/>
          <p:nvPr/>
        </p:nvSpPr>
        <p:spPr>
          <a:xfrm>
            <a:off x="1866900" y="3236475"/>
            <a:ext cx="8458200" cy="2733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rgbClr val="0033CC"/>
                </a:solidFill>
                <a:latin typeface="Trebuchet MS"/>
                <a:ea typeface="Trebuchet MS"/>
                <a:cs typeface="Trebuchet MS"/>
                <a:sym typeface="Trebuchet MS"/>
              </a:rPr>
              <a:t>Project Title   : Automated Shopping Cart</a:t>
            </a:r>
            <a:endParaRPr/>
          </a:p>
          <a:p>
            <a:pPr indent="0" lvl="0" marL="0" marR="0" rtl="0" algn="l">
              <a:spcBef>
                <a:spcPts val="0"/>
              </a:spcBef>
              <a:spcAft>
                <a:spcPts val="0"/>
              </a:spcAft>
              <a:buNone/>
            </a:pPr>
            <a:r>
              <a:rPr b="0" i="0" lang="en-US" sz="2400" u="none" cap="none" strike="noStrike">
                <a:solidFill>
                  <a:srgbClr val="0033CC"/>
                </a:solidFill>
                <a:latin typeface="Trebuchet MS"/>
                <a:ea typeface="Trebuchet MS"/>
                <a:cs typeface="Trebuchet MS"/>
                <a:sym typeface="Trebuchet MS"/>
              </a:rPr>
              <a:t>Project ID       : </a:t>
            </a:r>
            <a:r>
              <a:rPr lang="en-US" sz="2400">
                <a:solidFill>
                  <a:srgbClr val="0033CC"/>
                </a:solidFill>
                <a:latin typeface="Trebuchet MS"/>
                <a:ea typeface="Trebuchet MS"/>
                <a:cs typeface="Trebuchet MS"/>
                <a:sym typeface="Trebuchet MS"/>
              </a:rPr>
              <a:t>Team 75</a:t>
            </a:r>
            <a:endParaRPr b="0" i="0" sz="2400" u="none" cap="none" strike="noStrike">
              <a:solidFill>
                <a:srgbClr val="0033CC"/>
              </a:solidFill>
              <a:latin typeface="Trebuchet MS"/>
              <a:ea typeface="Trebuchet MS"/>
              <a:cs typeface="Trebuchet MS"/>
              <a:sym typeface="Trebuchet MS"/>
            </a:endParaRPr>
          </a:p>
          <a:p>
            <a:pPr indent="0" lvl="0" marL="0" marR="0" rtl="0" algn="l">
              <a:spcBef>
                <a:spcPts val="0"/>
              </a:spcBef>
              <a:spcAft>
                <a:spcPts val="0"/>
              </a:spcAft>
              <a:buNone/>
            </a:pPr>
            <a:r>
              <a:rPr b="0" i="0" lang="en-US" sz="2400" u="none" cap="none" strike="noStrike">
                <a:solidFill>
                  <a:srgbClr val="0033CC"/>
                </a:solidFill>
                <a:latin typeface="Trebuchet MS"/>
                <a:ea typeface="Trebuchet MS"/>
                <a:cs typeface="Trebuchet MS"/>
                <a:sym typeface="Trebuchet MS"/>
              </a:rPr>
              <a:t>Project Guide : </a:t>
            </a:r>
            <a:r>
              <a:rPr lang="en-US" sz="2400">
                <a:solidFill>
                  <a:srgbClr val="0033CC"/>
                </a:solidFill>
                <a:latin typeface="Trebuchet MS"/>
                <a:ea typeface="Trebuchet MS"/>
                <a:cs typeface="Trebuchet MS"/>
                <a:sym typeface="Trebuchet MS"/>
              </a:rPr>
              <a:t>Dr. Prajwala T R</a:t>
            </a:r>
            <a:endParaRPr/>
          </a:p>
          <a:p>
            <a:pPr indent="0" lvl="0" marL="0" marR="0" rtl="0" algn="l">
              <a:spcBef>
                <a:spcPts val="0"/>
              </a:spcBef>
              <a:spcAft>
                <a:spcPts val="0"/>
              </a:spcAft>
              <a:buNone/>
            </a:pPr>
            <a:r>
              <a:rPr b="0" i="0" lang="en-US" sz="2400" u="none" cap="none" strike="noStrike">
                <a:solidFill>
                  <a:srgbClr val="0033CC"/>
                </a:solidFill>
                <a:latin typeface="Trebuchet MS"/>
                <a:ea typeface="Trebuchet MS"/>
                <a:cs typeface="Trebuchet MS"/>
                <a:sym typeface="Trebuchet MS"/>
              </a:rPr>
              <a:t>Project Team  : </a:t>
            </a:r>
            <a:r>
              <a:rPr lang="en-US" sz="2400">
                <a:solidFill>
                  <a:srgbClr val="0033CC"/>
                </a:solidFill>
                <a:latin typeface="Trebuchet MS"/>
                <a:ea typeface="Trebuchet MS"/>
                <a:cs typeface="Trebuchet MS"/>
                <a:sym typeface="Trebuchet MS"/>
              </a:rPr>
              <a:t>S V S C Santosh 	   PES2UG19CS346</a:t>
            </a:r>
            <a:endParaRPr sz="2400">
              <a:solidFill>
                <a:srgbClr val="0033CC"/>
              </a:solidFill>
              <a:latin typeface="Trebuchet MS"/>
              <a:ea typeface="Trebuchet MS"/>
              <a:cs typeface="Trebuchet MS"/>
              <a:sym typeface="Trebuchet MS"/>
            </a:endParaRPr>
          </a:p>
          <a:p>
            <a:pPr indent="0" lvl="0" marL="0" marR="0" rtl="0" algn="l">
              <a:spcBef>
                <a:spcPts val="0"/>
              </a:spcBef>
              <a:spcAft>
                <a:spcPts val="0"/>
              </a:spcAft>
              <a:buNone/>
            </a:pPr>
            <a:r>
              <a:rPr lang="en-US" sz="2400">
                <a:solidFill>
                  <a:srgbClr val="0033CC"/>
                </a:solidFill>
                <a:latin typeface="Trebuchet MS"/>
                <a:ea typeface="Trebuchet MS"/>
                <a:cs typeface="Trebuchet MS"/>
                <a:sym typeface="Trebuchet MS"/>
              </a:rPr>
              <a:t>				    Kuntal Gorai     	   </a:t>
            </a:r>
            <a:r>
              <a:rPr lang="en-US" sz="2400">
                <a:solidFill>
                  <a:srgbClr val="0033CC"/>
                </a:solidFill>
                <a:latin typeface="Trebuchet MS"/>
                <a:ea typeface="Trebuchet MS"/>
                <a:cs typeface="Trebuchet MS"/>
                <a:sym typeface="Trebuchet MS"/>
              </a:rPr>
              <a:t>PES2UG19CS198</a:t>
            </a:r>
            <a:endParaRPr sz="2400">
              <a:solidFill>
                <a:srgbClr val="0033CC"/>
              </a:solidFill>
              <a:latin typeface="Trebuchet MS"/>
              <a:ea typeface="Trebuchet MS"/>
              <a:cs typeface="Trebuchet MS"/>
              <a:sym typeface="Trebuchet MS"/>
            </a:endParaRPr>
          </a:p>
          <a:p>
            <a:pPr indent="0" lvl="0" marL="0" marR="0" rtl="0" algn="l">
              <a:spcBef>
                <a:spcPts val="0"/>
              </a:spcBef>
              <a:spcAft>
                <a:spcPts val="0"/>
              </a:spcAft>
              <a:buNone/>
            </a:pPr>
            <a:r>
              <a:rPr lang="en-US" sz="2400">
                <a:solidFill>
                  <a:srgbClr val="0033CC"/>
                </a:solidFill>
                <a:latin typeface="Trebuchet MS"/>
                <a:ea typeface="Trebuchet MS"/>
                <a:cs typeface="Trebuchet MS"/>
                <a:sym typeface="Trebuchet MS"/>
              </a:rPr>
              <a:t>				    Skanda S			   </a:t>
            </a:r>
            <a:r>
              <a:rPr lang="en-US" sz="2400">
                <a:solidFill>
                  <a:srgbClr val="0033CC"/>
                </a:solidFill>
                <a:latin typeface="Trebuchet MS"/>
                <a:ea typeface="Trebuchet MS"/>
                <a:cs typeface="Trebuchet MS"/>
                <a:sym typeface="Trebuchet MS"/>
              </a:rPr>
              <a:t>PES2UG19CS391</a:t>
            </a:r>
            <a:endParaRPr sz="2400">
              <a:solidFill>
                <a:srgbClr val="0033CC"/>
              </a:solidFill>
              <a:latin typeface="Trebuchet MS"/>
              <a:ea typeface="Trebuchet MS"/>
              <a:cs typeface="Trebuchet MS"/>
              <a:sym typeface="Trebuchet MS"/>
            </a:endParaRPr>
          </a:p>
          <a:p>
            <a:pPr indent="0" lvl="0" marL="0" marR="0" rtl="0" algn="l">
              <a:spcBef>
                <a:spcPts val="0"/>
              </a:spcBef>
              <a:spcAft>
                <a:spcPts val="0"/>
              </a:spcAft>
              <a:buNone/>
            </a:pPr>
            <a:r>
              <a:rPr lang="en-US" sz="2400">
                <a:solidFill>
                  <a:srgbClr val="0033CC"/>
                </a:solidFill>
                <a:latin typeface="Trebuchet MS"/>
                <a:ea typeface="Trebuchet MS"/>
                <a:cs typeface="Trebuchet MS"/>
                <a:sym typeface="Trebuchet MS"/>
              </a:rPr>
              <a:t>				    Vijay Murugan A S   </a:t>
            </a:r>
            <a:r>
              <a:rPr lang="en-US" sz="2400">
                <a:solidFill>
                  <a:srgbClr val="0033CC"/>
                </a:solidFill>
                <a:latin typeface="Trebuchet MS"/>
                <a:ea typeface="Trebuchet MS"/>
                <a:cs typeface="Trebuchet MS"/>
                <a:sym typeface="Trebuchet MS"/>
              </a:rPr>
              <a:t>PES2UG19CS454</a:t>
            </a:r>
            <a:endParaRPr sz="2400">
              <a:solidFill>
                <a:srgbClr val="0033CC"/>
              </a:solidFill>
              <a:latin typeface="Trebuchet MS"/>
              <a:ea typeface="Trebuchet MS"/>
              <a:cs typeface="Trebuchet MS"/>
              <a:sym typeface="Trebuchet MS"/>
            </a:endParaRPr>
          </a:p>
          <a:p>
            <a:pPr indent="0" lvl="0" marL="0" marR="0" rtl="0" algn="l">
              <a:spcBef>
                <a:spcPts val="0"/>
              </a:spcBef>
              <a:spcAft>
                <a:spcPts val="0"/>
              </a:spcAft>
              <a:buNone/>
            </a:pPr>
            <a:r>
              <a:t/>
            </a:r>
            <a:endParaRPr b="0" i="0" sz="2400" u="none" cap="none" strike="noStrike">
              <a:solidFill>
                <a:srgbClr val="0033CC"/>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195af89775f_0_2"/>
          <p:cNvSpPr txBox="1"/>
          <p:nvPr>
            <p:ph type="title"/>
          </p:nvPr>
        </p:nvSpPr>
        <p:spPr>
          <a:xfrm>
            <a:off x="838200" y="1"/>
            <a:ext cx="10515600" cy="838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rgbClr val="0066FF"/>
              </a:buClr>
              <a:buSzPts val="4000"/>
              <a:buFont typeface="Calibri"/>
              <a:buNone/>
            </a:pPr>
            <a:r>
              <a:rPr b="1" lang="en-US" sz="4000"/>
              <a:t>Modules and Implementation Details</a:t>
            </a:r>
            <a:endParaRPr/>
          </a:p>
        </p:txBody>
      </p:sp>
      <p:sp>
        <p:nvSpPr>
          <p:cNvPr id="145" name="Google Shape;145;g195af89775f_0_2"/>
          <p:cNvSpPr txBox="1"/>
          <p:nvPr>
            <p:ph idx="1" type="body"/>
          </p:nvPr>
        </p:nvSpPr>
        <p:spPr>
          <a:xfrm>
            <a:off x="838200" y="1295400"/>
            <a:ext cx="10952100" cy="2437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latin typeface="Arial"/>
                <a:ea typeface="Arial"/>
                <a:cs typeface="Arial"/>
                <a:sym typeface="Arial"/>
              </a:rPr>
              <a:t>IoT Components</a:t>
            </a:r>
            <a:endParaRPr>
              <a:latin typeface="Arial"/>
              <a:ea typeface="Arial"/>
              <a:cs typeface="Arial"/>
              <a:sym typeface="Arial"/>
            </a:endParaRPr>
          </a:p>
          <a:p>
            <a:pPr indent="0" lvl="0" marL="0" rtl="0" algn="l">
              <a:spcBef>
                <a:spcPts val="1000"/>
              </a:spcBef>
              <a:spcAft>
                <a:spcPts val="0"/>
              </a:spcAft>
              <a:buNone/>
            </a:pPr>
            <a:r>
              <a:rPr lang="en-US" sz="2200">
                <a:latin typeface="Arial"/>
                <a:ea typeface="Arial"/>
                <a:cs typeface="Arial"/>
                <a:sym typeface="Arial"/>
              </a:rPr>
              <a:t>This module deals with the hardware that includes the loadcell, the arduino board and the microcontroller that acts as a bridge between the two. The weight of the load is measured by the load cell and is transferred to the arduino through the microcontroller. Taring the weight on the load cell is done to ensure correct readings.</a:t>
            </a:r>
            <a:endParaRPr sz="2200">
              <a:latin typeface="Arial"/>
              <a:ea typeface="Arial"/>
              <a:cs typeface="Arial"/>
              <a:sym typeface="Arial"/>
            </a:endParaRPr>
          </a:p>
        </p:txBody>
      </p:sp>
      <p:pic>
        <p:nvPicPr>
          <p:cNvPr id="146" name="Google Shape;146;g195af89775f_0_2"/>
          <p:cNvPicPr preferRelativeResize="0"/>
          <p:nvPr/>
        </p:nvPicPr>
        <p:blipFill>
          <a:blip r:embed="rId3">
            <a:alphaModFix/>
          </a:blip>
          <a:stretch>
            <a:fillRect/>
          </a:stretch>
        </p:blipFill>
        <p:spPr>
          <a:xfrm>
            <a:off x="1401075" y="3732600"/>
            <a:ext cx="3667901" cy="3125524"/>
          </a:xfrm>
          <a:prstGeom prst="rect">
            <a:avLst/>
          </a:prstGeom>
          <a:noFill/>
          <a:ln>
            <a:noFill/>
          </a:ln>
        </p:spPr>
      </p:pic>
      <p:pic>
        <p:nvPicPr>
          <p:cNvPr id="147" name="Google Shape;147;g195af89775f_0_2"/>
          <p:cNvPicPr preferRelativeResize="0"/>
          <p:nvPr/>
        </p:nvPicPr>
        <p:blipFill>
          <a:blip r:embed="rId4">
            <a:alphaModFix/>
          </a:blip>
          <a:stretch>
            <a:fillRect/>
          </a:stretch>
        </p:blipFill>
        <p:spPr>
          <a:xfrm>
            <a:off x="5929501" y="3950438"/>
            <a:ext cx="5512191" cy="2820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18d83b9a43a_0_36"/>
          <p:cNvSpPr txBox="1"/>
          <p:nvPr>
            <p:ph type="title"/>
          </p:nvPr>
        </p:nvSpPr>
        <p:spPr>
          <a:xfrm>
            <a:off x="838200" y="1"/>
            <a:ext cx="10515600" cy="838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rgbClr val="0066FF"/>
              </a:buClr>
              <a:buSzPts val="4000"/>
              <a:buFont typeface="Calibri"/>
              <a:buNone/>
            </a:pPr>
            <a:r>
              <a:rPr b="1" lang="en-US" sz="4000"/>
              <a:t>Modules and Implementation Details</a:t>
            </a:r>
            <a:endParaRPr/>
          </a:p>
        </p:txBody>
      </p:sp>
      <p:sp>
        <p:nvSpPr>
          <p:cNvPr id="154" name="Google Shape;154;g18d83b9a43a_0_36"/>
          <p:cNvSpPr txBox="1"/>
          <p:nvPr>
            <p:ph idx="1" type="body"/>
          </p:nvPr>
        </p:nvSpPr>
        <p:spPr>
          <a:xfrm>
            <a:off x="838200" y="1295400"/>
            <a:ext cx="10515600" cy="4881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latin typeface="Arial"/>
                <a:ea typeface="Arial"/>
                <a:cs typeface="Arial"/>
                <a:sym typeface="Arial"/>
              </a:rPr>
              <a:t> App Development </a:t>
            </a:r>
            <a:endParaRPr>
              <a:latin typeface="Arial"/>
              <a:ea typeface="Arial"/>
              <a:cs typeface="Arial"/>
              <a:sym typeface="Arial"/>
            </a:endParaRPr>
          </a:p>
          <a:p>
            <a:pPr indent="0" lvl="0" marL="0" rtl="0" algn="l">
              <a:spcBef>
                <a:spcPts val="1000"/>
              </a:spcBef>
              <a:spcAft>
                <a:spcPts val="0"/>
              </a:spcAft>
              <a:buNone/>
            </a:pPr>
            <a:r>
              <a:rPr lang="en-US" sz="2200">
                <a:latin typeface="Arial"/>
                <a:ea typeface="Arial"/>
                <a:cs typeface="Arial"/>
                <a:sym typeface="Arial"/>
              </a:rPr>
              <a:t>This Module talks about how various pages of an app (each page having a class with attributes and methods) are linked to form a workable system as a whole.</a:t>
            </a:r>
            <a:endParaRPr sz="2200">
              <a:latin typeface="Arial"/>
              <a:ea typeface="Arial"/>
              <a:cs typeface="Arial"/>
              <a:sym typeface="Arial"/>
            </a:endParaRPr>
          </a:p>
          <a:p>
            <a:pPr indent="-368300" lvl="0" marL="457200" rtl="0" algn="l">
              <a:spcBef>
                <a:spcPts val="1000"/>
              </a:spcBef>
              <a:spcAft>
                <a:spcPts val="0"/>
              </a:spcAft>
              <a:buSzPts val="2200"/>
              <a:buChar char="•"/>
            </a:pPr>
            <a:r>
              <a:rPr lang="en-US" sz="2200">
                <a:latin typeface="Arial"/>
                <a:ea typeface="Arial"/>
                <a:cs typeface="Arial"/>
                <a:sym typeface="Arial"/>
              </a:rPr>
              <a:t>login/register</a:t>
            </a:r>
            <a:endParaRPr sz="2200">
              <a:latin typeface="Arial"/>
              <a:ea typeface="Arial"/>
              <a:cs typeface="Arial"/>
              <a:sym typeface="Arial"/>
            </a:endParaRPr>
          </a:p>
          <a:p>
            <a:pPr indent="-368300" lvl="0" marL="457200" rtl="0" algn="l">
              <a:spcBef>
                <a:spcPts val="0"/>
              </a:spcBef>
              <a:spcAft>
                <a:spcPts val="0"/>
              </a:spcAft>
              <a:buSzPts val="2200"/>
              <a:buChar char="•"/>
            </a:pPr>
            <a:r>
              <a:rPr lang="en-US" sz="2200">
                <a:latin typeface="Arial"/>
                <a:ea typeface="Arial"/>
                <a:cs typeface="Arial"/>
                <a:sym typeface="Arial"/>
              </a:rPr>
              <a:t>scan activity</a:t>
            </a:r>
            <a:endParaRPr sz="2200">
              <a:latin typeface="Arial"/>
              <a:ea typeface="Arial"/>
              <a:cs typeface="Arial"/>
              <a:sym typeface="Arial"/>
            </a:endParaRPr>
          </a:p>
          <a:p>
            <a:pPr indent="-368300" lvl="0" marL="457200" rtl="0" algn="l">
              <a:spcBef>
                <a:spcPts val="0"/>
              </a:spcBef>
              <a:spcAft>
                <a:spcPts val="0"/>
              </a:spcAft>
              <a:buSzPts val="2200"/>
              <a:buChar char="•"/>
            </a:pPr>
            <a:r>
              <a:rPr lang="en-US" sz="2200">
                <a:latin typeface="Arial"/>
                <a:ea typeface="Arial"/>
                <a:cs typeface="Arial"/>
                <a:sym typeface="Arial"/>
              </a:rPr>
              <a:t>cart items</a:t>
            </a:r>
            <a:endParaRPr sz="2200">
              <a:latin typeface="Arial"/>
              <a:ea typeface="Arial"/>
              <a:cs typeface="Arial"/>
              <a:sym typeface="Arial"/>
            </a:endParaRPr>
          </a:p>
          <a:p>
            <a:pPr indent="-368300" lvl="0" marL="457200" rtl="0" algn="l">
              <a:spcBef>
                <a:spcPts val="0"/>
              </a:spcBef>
              <a:spcAft>
                <a:spcPts val="0"/>
              </a:spcAft>
              <a:buSzPts val="2200"/>
              <a:buChar char="•"/>
            </a:pPr>
            <a:r>
              <a:rPr lang="en-US" sz="2200">
                <a:latin typeface="Arial"/>
                <a:ea typeface="Arial"/>
                <a:cs typeface="Arial"/>
                <a:sym typeface="Arial"/>
              </a:rPr>
              <a:t>profile page</a:t>
            </a:r>
            <a:endParaRPr sz="2200">
              <a:latin typeface="Arial"/>
              <a:ea typeface="Arial"/>
              <a:cs typeface="Arial"/>
              <a:sym typeface="Arial"/>
            </a:endParaRPr>
          </a:p>
          <a:p>
            <a:pPr indent="-368300" lvl="0" marL="457200" rtl="0" algn="l">
              <a:spcBef>
                <a:spcPts val="0"/>
              </a:spcBef>
              <a:spcAft>
                <a:spcPts val="0"/>
              </a:spcAft>
              <a:buSzPts val="2200"/>
              <a:buChar char="•"/>
            </a:pPr>
            <a:r>
              <a:rPr lang="en-US" sz="2200">
                <a:latin typeface="Arial"/>
                <a:ea typeface="Arial"/>
                <a:cs typeface="Arial"/>
                <a:sym typeface="Arial"/>
              </a:rPr>
              <a:t>orders</a:t>
            </a:r>
            <a:endParaRPr sz="2200">
              <a:latin typeface="Arial"/>
              <a:ea typeface="Arial"/>
              <a:cs typeface="Arial"/>
              <a:sym typeface="Arial"/>
            </a:endParaRPr>
          </a:p>
          <a:p>
            <a:pPr indent="-368300" lvl="0" marL="457200" rtl="0" algn="l">
              <a:spcBef>
                <a:spcPts val="0"/>
              </a:spcBef>
              <a:spcAft>
                <a:spcPts val="0"/>
              </a:spcAft>
              <a:buSzPts val="2200"/>
              <a:buChar char="•"/>
            </a:pPr>
            <a:r>
              <a:rPr lang="en-US" sz="2200">
                <a:latin typeface="Arial"/>
                <a:ea typeface="Arial"/>
                <a:cs typeface="Arial"/>
                <a:sym typeface="Arial"/>
              </a:rPr>
              <a:t>previous orders</a:t>
            </a:r>
            <a:endParaRPr sz="2200">
              <a:latin typeface="Arial"/>
              <a:ea typeface="Arial"/>
              <a:cs typeface="Arial"/>
              <a:sym typeface="Arial"/>
            </a:endParaRPr>
          </a:p>
          <a:p>
            <a:pPr indent="-368300" lvl="0" marL="457200" rtl="0" algn="l">
              <a:spcBef>
                <a:spcPts val="0"/>
              </a:spcBef>
              <a:spcAft>
                <a:spcPts val="0"/>
              </a:spcAft>
              <a:buSzPts val="2200"/>
              <a:buChar char="•"/>
            </a:pPr>
            <a:r>
              <a:rPr lang="en-US" sz="2200">
                <a:latin typeface="Arial"/>
                <a:ea typeface="Arial"/>
                <a:cs typeface="Arial"/>
                <a:sym typeface="Arial"/>
              </a:rPr>
              <a:t>creation, </a:t>
            </a:r>
            <a:r>
              <a:rPr lang="en-US" sz="2200">
                <a:latin typeface="Arial"/>
                <a:ea typeface="Arial"/>
                <a:cs typeface="Arial"/>
                <a:sym typeface="Arial"/>
              </a:rPr>
              <a:t>setup</a:t>
            </a:r>
            <a:r>
              <a:rPr lang="en-US" sz="2200">
                <a:latin typeface="Arial"/>
                <a:ea typeface="Arial"/>
                <a:cs typeface="Arial"/>
                <a:sym typeface="Arial"/>
              </a:rPr>
              <a:t>, and of </a:t>
            </a:r>
            <a:r>
              <a:rPr lang="en-US" sz="2200">
                <a:latin typeface="Arial"/>
                <a:ea typeface="Arial"/>
                <a:cs typeface="Arial"/>
                <a:sym typeface="Arial"/>
              </a:rPr>
              <a:t>connection</a:t>
            </a:r>
            <a:r>
              <a:rPr lang="en-US" sz="2200">
                <a:latin typeface="Arial"/>
                <a:ea typeface="Arial"/>
                <a:cs typeface="Arial"/>
                <a:sym typeface="Arial"/>
              </a:rPr>
              <a:t> firebasebase</a:t>
            </a:r>
            <a:endParaRPr sz="22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18d8a881014_1_34"/>
          <p:cNvSpPr txBox="1"/>
          <p:nvPr/>
        </p:nvSpPr>
        <p:spPr>
          <a:xfrm>
            <a:off x="1828800" y="1828800"/>
            <a:ext cx="8915400" cy="4212000"/>
          </a:xfrm>
          <a:prstGeom prst="rect">
            <a:avLst/>
          </a:prstGeom>
          <a:noFill/>
          <a:ln>
            <a:noFill/>
          </a:ln>
        </p:spPr>
        <p:txBody>
          <a:bodyPr anchorCtr="0" anchor="t" bIns="45700" lIns="91425" spcFirstLastPara="1" rIns="91425" wrap="square" tIns="45700">
            <a:noAutofit/>
          </a:bodyPr>
          <a:lstStyle/>
          <a:p>
            <a:pPr indent="-190500" lvl="0" marL="685791" marR="0" rtl="0" algn="just">
              <a:spcBef>
                <a:spcPts val="0"/>
              </a:spcBef>
              <a:spcAft>
                <a:spcPts val="0"/>
              </a:spcAft>
              <a:buClr>
                <a:schemeClr val="dk1"/>
              </a:buClr>
              <a:buSzPts val="2400"/>
              <a:buFont typeface="Noto Sans Symbols"/>
              <a:buNone/>
            </a:pPr>
            <a:r>
              <a:t/>
            </a:r>
            <a:endParaRPr sz="2400">
              <a:solidFill>
                <a:srgbClr val="0033CC"/>
              </a:solidFill>
              <a:latin typeface="Trebuchet MS"/>
              <a:ea typeface="Trebuchet MS"/>
              <a:cs typeface="Trebuchet MS"/>
              <a:sym typeface="Trebuchet MS"/>
            </a:endParaRPr>
          </a:p>
        </p:txBody>
      </p:sp>
      <p:sp>
        <p:nvSpPr>
          <p:cNvPr id="161" name="Google Shape;161;g18d8a881014_1_34"/>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Design Description</a:t>
            </a:r>
            <a:endParaRPr/>
          </a:p>
        </p:txBody>
      </p:sp>
      <p:sp>
        <p:nvSpPr>
          <p:cNvPr id="162" name="Google Shape;162;g18d8a881014_1_34"/>
          <p:cNvSpPr txBox="1"/>
          <p:nvPr>
            <p:ph idx="1" type="body"/>
          </p:nvPr>
        </p:nvSpPr>
        <p:spPr>
          <a:xfrm>
            <a:off x="838200" y="988200"/>
            <a:ext cx="9144000" cy="48816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480"/>
              </a:spcBef>
              <a:spcAft>
                <a:spcPts val="0"/>
              </a:spcAft>
              <a:buNone/>
            </a:pPr>
            <a:r>
              <a:rPr lang="en-US"/>
              <a:t>WorkFlow </a:t>
            </a:r>
            <a:r>
              <a:rPr lang="en-US" sz="2800"/>
              <a:t>diagram </a:t>
            </a:r>
            <a:endParaRPr/>
          </a:p>
          <a:p>
            <a:pPr indent="0" lvl="0" marL="0" rtl="0" algn="just">
              <a:lnSpc>
                <a:spcPct val="90000"/>
              </a:lnSpc>
              <a:spcBef>
                <a:spcPts val="480"/>
              </a:spcBef>
              <a:spcAft>
                <a:spcPts val="0"/>
              </a:spcAft>
              <a:buNone/>
            </a:pPr>
            <a:r>
              <a:t/>
            </a:r>
            <a:endParaRPr/>
          </a:p>
          <a:p>
            <a:pPr indent="-50800" lvl="0" marL="228600" rtl="0" algn="l">
              <a:lnSpc>
                <a:spcPct val="90000"/>
              </a:lnSpc>
              <a:spcBef>
                <a:spcPts val="1000"/>
              </a:spcBef>
              <a:spcAft>
                <a:spcPts val="0"/>
              </a:spcAft>
              <a:buClr>
                <a:schemeClr val="dk1"/>
              </a:buClr>
              <a:buSzPts val="2800"/>
              <a:buNone/>
            </a:pPr>
            <a:r>
              <a:t/>
            </a:r>
            <a:endParaRPr>
              <a:solidFill>
                <a:srgbClr val="0033CC"/>
              </a:solidFill>
            </a:endParaRPr>
          </a:p>
        </p:txBody>
      </p:sp>
      <p:pic>
        <p:nvPicPr>
          <p:cNvPr id="163" name="Google Shape;163;g18d8a881014_1_34"/>
          <p:cNvPicPr preferRelativeResize="0"/>
          <p:nvPr/>
        </p:nvPicPr>
        <p:blipFill>
          <a:blip r:embed="rId3">
            <a:alphaModFix/>
          </a:blip>
          <a:stretch>
            <a:fillRect/>
          </a:stretch>
        </p:blipFill>
        <p:spPr>
          <a:xfrm>
            <a:off x="0" y="1555417"/>
            <a:ext cx="12192000" cy="37471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1a4adcf9c96_1_0"/>
          <p:cNvSpPr txBox="1"/>
          <p:nvPr/>
        </p:nvSpPr>
        <p:spPr>
          <a:xfrm>
            <a:off x="1828800" y="1828800"/>
            <a:ext cx="8915400" cy="4212000"/>
          </a:xfrm>
          <a:prstGeom prst="rect">
            <a:avLst/>
          </a:prstGeom>
          <a:noFill/>
          <a:ln>
            <a:noFill/>
          </a:ln>
        </p:spPr>
        <p:txBody>
          <a:bodyPr anchorCtr="0" anchor="t" bIns="45700" lIns="91425" spcFirstLastPara="1" rIns="91425" wrap="square" tIns="45700">
            <a:noAutofit/>
          </a:bodyPr>
          <a:lstStyle/>
          <a:p>
            <a:pPr indent="-190500" lvl="0" marL="685791" marR="0" rtl="0" algn="just">
              <a:spcBef>
                <a:spcPts val="0"/>
              </a:spcBef>
              <a:spcAft>
                <a:spcPts val="0"/>
              </a:spcAft>
              <a:buClr>
                <a:schemeClr val="dk1"/>
              </a:buClr>
              <a:buSzPts val="2400"/>
              <a:buFont typeface="Noto Sans Symbols"/>
              <a:buNone/>
            </a:pPr>
            <a:r>
              <a:t/>
            </a:r>
            <a:endParaRPr sz="2400">
              <a:solidFill>
                <a:srgbClr val="0033CC"/>
              </a:solidFill>
              <a:latin typeface="Trebuchet MS"/>
              <a:ea typeface="Trebuchet MS"/>
              <a:cs typeface="Trebuchet MS"/>
              <a:sym typeface="Trebuchet MS"/>
            </a:endParaRPr>
          </a:p>
        </p:txBody>
      </p:sp>
      <p:sp>
        <p:nvSpPr>
          <p:cNvPr id="170" name="Google Shape;170;g1a4adcf9c96_1_0"/>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Design Description</a:t>
            </a:r>
            <a:endParaRPr/>
          </a:p>
        </p:txBody>
      </p:sp>
      <p:sp>
        <p:nvSpPr>
          <p:cNvPr id="171" name="Google Shape;171;g1a4adcf9c96_1_0"/>
          <p:cNvSpPr txBox="1"/>
          <p:nvPr>
            <p:ph idx="1" type="body"/>
          </p:nvPr>
        </p:nvSpPr>
        <p:spPr>
          <a:xfrm>
            <a:off x="838200" y="988200"/>
            <a:ext cx="9144000" cy="48816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480"/>
              </a:spcBef>
              <a:spcAft>
                <a:spcPts val="0"/>
              </a:spcAft>
              <a:buNone/>
            </a:pPr>
            <a:r>
              <a:rPr lang="en-US">
                <a:latin typeface="Arial"/>
                <a:ea typeface="Arial"/>
                <a:cs typeface="Arial"/>
                <a:sym typeface="Arial"/>
              </a:rPr>
              <a:t>Circuit </a:t>
            </a:r>
            <a:r>
              <a:rPr lang="en-US" sz="2800">
                <a:latin typeface="Arial"/>
                <a:ea typeface="Arial"/>
                <a:cs typeface="Arial"/>
                <a:sym typeface="Arial"/>
              </a:rPr>
              <a:t>diagram</a:t>
            </a:r>
            <a:r>
              <a:rPr lang="en-US" sz="2800"/>
              <a:t> </a:t>
            </a:r>
            <a:endParaRPr/>
          </a:p>
          <a:p>
            <a:pPr indent="0" lvl="0" marL="0" rtl="0" algn="just">
              <a:lnSpc>
                <a:spcPct val="90000"/>
              </a:lnSpc>
              <a:spcBef>
                <a:spcPts val="480"/>
              </a:spcBef>
              <a:spcAft>
                <a:spcPts val="0"/>
              </a:spcAft>
              <a:buNone/>
            </a:pPr>
            <a:r>
              <a:t/>
            </a:r>
            <a:endParaRPr/>
          </a:p>
          <a:p>
            <a:pPr indent="-50800" lvl="0" marL="228600" rtl="0" algn="l">
              <a:lnSpc>
                <a:spcPct val="90000"/>
              </a:lnSpc>
              <a:spcBef>
                <a:spcPts val="1000"/>
              </a:spcBef>
              <a:spcAft>
                <a:spcPts val="0"/>
              </a:spcAft>
              <a:buClr>
                <a:schemeClr val="dk1"/>
              </a:buClr>
              <a:buSzPts val="2800"/>
              <a:buNone/>
            </a:pPr>
            <a:r>
              <a:t/>
            </a:r>
            <a:endParaRPr>
              <a:solidFill>
                <a:srgbClr val="0033CC"/>
              </a:solidFill>
            </a:endParaRPr>
          </a:p>
        </p:txBody>
      </p:sp>
      <p:pic>
        <p:nvPicPr>
          <p:cNvPr id="172" name="Google Shape;172;g1a4adcf9c96_1_0"/>
          <p:cNvPicPr preferRelativeResize="0"/>
          <p:nvPr/>
        </p:nvPicPr>
        <p:blipFill>
          <a:blip r:embed="rId3">
            <a:alphaModFix/>
          </a:blip>
          <a:stretch>
            <a:fillRect/>
          </a:stretch>
        </p:blipFill>
        <p:spPr>
          <a:xfrm>
            <a:off x="1992898" y="1543000"/>
            <a:ext cx="6834599" cy="52599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18d8a881014_1_43"/>
          <p:cNvSpPr txBox="1"/>
          <p:nvPr/>
        </p:nvSpPr>
        <p:spPr>
          <a:xfrm>
            <a:off x="1828800" y="1828800"/>
            <a:ext cx="8915400" cy="4212000"/>
          </a:xfrm>
          <a:prstGeom prst="rect">
            <a:avLst/>
          </a:prstGeom>
          <a:noFill/>
          <a:ln>
            <a:noFill/>
          </a:ln>
        </p:spPr>
        <p:txBody>
          <a:bodyPr anchorCtr="0" anchor="t" bIns="45700" lIns="91425" spcFirstLastPara="1" rIns="91425" wrap="square" tIns="45700">
            <a:noAutofit/>
          </a:bodyPr>
          <a:lstStyle/>
          <a:p>
            <a:pPr indent="-190500" lvl="0" marL="685791" marR="0" rtl="0" algn="just">
              <a:spcBef>
                <a:spcPts val="0"/>
              </a:spcBef>
              <a:spcAft>
                <a:spcPts val="0"/>
              </a:spcAft>
              <a:buClr>
                <a:schemeClr val="dk1"/>
              </a:buClr>
              <a:buSzPts val="2400"/>
              <a:buFont typeface="Noto Sans Symbols"/>
              <a:buNone/>
            </a:pPr>
            <a:r>
              <a:t/>
            </a:r>
            <a:endParaRPr sz="2400">
              <a:solidFill>
                <a:srgbClr val="0033CC"/>
              </a:solidFill>
              <a:latin typeface="Trebuchet MS"/>
              <a:ea typeface="Trebuchet MS"/>
              <a:cs typeface="Trebuchet MS"/>
              <a:sym typeface="Trebuchet MS"/>
            </a:endParaRPr>
          </a:p>
        </p:txBody>
      </p:sp>
      <p:sp>
        <p:nvSpPr>
          <p:cNvPr id="179" name="Google Shape;179;g18d8a881014_1_43"/>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Design Description</a:t>
            </a:r>
            <a:endParaRPr/>
          </a:p>
        </p:txBody>
      </p:sp>
      <p:sp>
        <p:nvSpPr>
          <p:cNvPr id="180" name="Google Shape;180;g18d8a881014_1_43"/>
          <p:cNvSpPr txBox="1"/>
          <p:nvPr>
            <p:ph idx="1" type="body"/>
          </p:nvPr>
        </p:nvSpPr>
        <p:spPr>
          <a:xfrm>
            <a:off x="838200" y="988200"/>
            <a:ext cx="9144000" cy="48816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480"/>
              </a:spcBef>
              <a:spcAft>
                <a:spcPts val="0"/>
              </a:spcAft>
              <a:buNone/>
            </a:pPr>
            <a:r>
              <a:rPr lang="en-US"/>
              <a:t>Component </a:t>
            </a:r>
            <a:r>
              <a:rPr lang="en-US" sz="2800"/>
              <a:t>diagram </a:t>
            </a:r>
            <a:endParaRPr/>
          </a:p>
          <a:p>
            <a:pPr indent="0" lvl="0" marL="0" rtl="0" algn="just">
              <a:lnSpc>
                <a:spcPct val="90000"/>
              </a:lnSpc>
              <a:spcBef>
                <a:spcPts val="480"/>
              </a:spcBef>
              <a:spcAft>
                <a:spcPts val="0"/>
              </a:spcAft>
              <a:buNone/>
            </a:pPr>
            <a:r>
              <a:t/>
            </a:r>
            <a:endParaRPr/>
          </a:p>
          <a:p>
            <a:pPr indent="-50800" lvl="0" marL="228600" rtl="0" algn="l">
              <a:lnSpc>
                <a:spcPct val="90000"/>
              </a:lnSpc>
              <a:spcBef>
                <a:spcPts val="1000"/>
              </a:spcBef>
              <a:spcAft>
                <a:spcPts val="0"/>
              </a:spcAft>
              <a:buClr>
                <a:schemeClr val="dk1"/>
              </a:buClr>
              <a:buSzPts val="2800"/>
              <a:buNone/>
            </a:pPr>
            <a:r>
              <a:t/>
            </a:r>
            <a:endParaRPr>
              <a:solidFill>
                <a:srgbClr val="0033CC"/>
              </a:solidFill>
            </a:endParaRPr>
          </a:p>
        </p:txBody>
      </p:sp>
      <p:pic>
        <p:nvPicPr>
          <p:cNvPr id="181" name="Google Shape;181;g18d8a881014_1_43"/>
          <p:cNvPicPr preferRelativeResize="0"/>
          <p:nvPr/>
        </p:nvPicPr>
        <p:blipFill>
          <a:blip r:embed="rId3">
            <a:alphaModFix/>
          </a:blip>
          <a:stretch>
            <a:fillRect/>
          </a:stretch>
        </p:blipFill>
        <p:spPr>
          <a:xfrm>
            <a:off x="756400" y="1602600"/>
            <a:ext cx="9225802" cy="497404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18d8a881014_1_52"/>
          <p:cNvSpPr txBox="1"/>
          <p:nvPr/>
        </p:nvSpPr>
        <p:spPr>
          <a:xfrm>
            <a:off x="1828800" y="1828800"/>
            <a:ext cx="8915400" cy="4212000"/>
          </a:xfrm>
          <a:prstGeom prst="rect">
            <a:avLst/>
          </a:prstGeom>
          <a:noFill/>
          <a:ln>
            <a:noFill/>
          </a:ln>
        </p:spPr>
        <p:txBody>
          <a:bodyPr anchorCtr="0" anchor="t" bIns="45700" lIns="91425" spcFirstLastPara="1" rIns="91425" wrap="square" tIns="45700">
            <a:noAutofit/>
          </a:bodyPr>
          <a:lstStyle/>
          <a:p>
            <a:pPr indent="-190500" lvl="0" marL="685791" marR="0" rtl="0" algn="just">
              <a:spcBef>
                <a:spcPts val="0"/>
              </a:spcBef>
              <a:spcAft>
                <a:spcPts val="0"/>
              </a:spcAft>
              <a:buClr>
                <a:schemeClr val="dk1"/>
              </a:buClr>
              <a:buSzPts val="2400"/>
              <a:buFont typeface="Noto Sans Symbols"/>
              <a:buNone/>
            </a:pPr>
            <a:r>
              <a:t/>
            </a:r>
            <a:endParaRPr sz="2400">
              <a:solidFill>
                <a:srgbClr val="0033CC"/>
              </a:solidFill>
              <a:latin typeface="Trebuchet MS"/>
              <a:ea typeface="Trebuchet MS"/>
              <a:cs typeface="Trebuchet MS"/>
              <a:sym typeface="Trebuchet MS"/>
            </a:endParaRPr>
          </a:p>
        </p:txBody>
      </p:sp>
      <p:sp>
        <p:nvSpPr>
          <p:cNvPr id="188" name="Google Shape;188;g18d8a881014_1_52"/>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Design Description</a:t>
            </a:r>
            <a:endParaRPr/>
          </a:p>
        </p:txBody>
      </p:sp>
      <p:sp>
        <p:nvSpPr>
          <p:cNvPr id="189" name="Google Shape;189;g18d8a881014_1_52"/>
          <p:cNvSpPr txBox="1"/>
          <p:nvPr>
            <p:ph idx="1" type="body"/>
          </p:nvPr>
        </p:nvSpPr>
        <p:spPr>
          <a:xfrm>
            <a:off x="838200" y="988200"/>
            <a:ext cx="9144000" cy="48816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480"/>
              </a:spcBef>
              <a:spcAft>
                <a:spcPts val="0"/>
              </a:spcAft>
              <a:buNone/>
            </a:pPr>
            <a:r>
              <a:rPr lang="en-US"/>
              <a:t>Interaction </a:t>
            </a:r>
            <a:r>
              <a:rPr lang="en-US" sz="2800"/>
              <a:t>diagram </a:t>
            </a:r>
            <a:endParaRPr/>
          </a:p>
          <a:p>
            <a:pPr indent="0" lvl="0" marL="0" rtl="0" algn="just">
              <a:lnSpc>
                <a:spcPct val="90000"/>
              </a:lnSpc>
              <a:spcBef>
                <a:spcPts val="480"/>
              </a:spcBef>
              <a:spcAft>
                <a:spcPts val="0"/>
              </a:spcAft>
              <a:buNone/>
            </a:pPr>
            <a:r>
              <a:t/>
            </a:r>
            <a:endParaRPr/>
          </a:p>
          <a:p>
            <a:pPr indent="-50800" lvl="0" marL="228600" rtl="0" algn="l">
              <a:lnSpc>
                <a:spcPct val="90000"/>
              </a:lnSpc>
              <a:spcBef>
                <a:spcPts val="1000"/>
              </a:spcBef>
              <a:spcAft>
                <a:spcPts val="0"/>
              </a:spcAft>
              <a:buClr>
                <a:schemeClr val="dk1"/>
              </a:buClr>
              <a:buSzPts val="2800"/>
              <a:buNone/>
            </a:pPr>
            <a:r>
              <a:t/>
            </a:r>
            <a:endParaRPr>
              <a:solidFill>
                <a:srgbClr val="0033CC"/>
              </a:solidFill>
            </a:endParaRPr>
          </a:p>
        </p:txBody>
      </p:sp>
      <p:pic>
        <p:nvPicPr>
          <p:cNvPr id="190" name="Google Shape;190;g18d8a881014_1_52"/>
          <p:cNvPicPr preferRelativeResize="0"/>
          <p:nvPr/>
        </p:nvPicPr>
        <p:blipFill>
          <a:blip r:embed="rId3">
            <a:alphaModFix/>
          </a:blip>
          <a:stretch>
            <a:fillRect/>
          </a:stretch>
        </p:blipFill>
        <p:spPr>
          <a:xfrm>
            <a:off x="3292999" y="1541124"/>
            <a:ext cx="5986999" cy="4993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18d8a881014_1_7"/>
          <p:cNvSpPr txBox="1"/>
          <p:nvPr/>
        </p:nvSpPr>
        <p:spPr>
          <a:xfrm>
            <a:off x="1828800" y="1828800"/>
            <a:ext cx="8915400" cy="4212000"/>
          </a:xfrm>
          <a:prstGeom prst="rect">
            <a:avLst/>
          </a:prstGeom>
          <a:noFill/>
          <a:ln>
            <a:noFill/>
          </a:ln>
        </p:spPr>
        <p:txBody>
          <a:bodyPr anchorCtr="0" anchor="t" bIns="45700" lIns="91425" spcFirstLastPara="1" rIns="91425" wrap="square" tIns="45700">
            <a:noAutofit/>
          </a:bodyPr>
          <a:lstStyle/>
          <a:p>
            <a:pPr indent="-190500" lvl="0" marL="685791" marR="0" rtl="0" algn="just">
              <a:spcBef>
                <a:spcPts val="0"/>
              </a:spcBef>
              <a:spcAft>
                <a:spcPts val="0"/>
              </a:spcAft>
              <a:buClr>
                <a:schemeClr val="dk1"/>
              </a:buClr>
              <a:buSzPts val="2400"/>
              <a:buFont typeface="Noto Sans Symbols"/>
              <a:buNone/>
            </a:pPr>
            <a:r>
              <a:t/>
            </a:r>
            <a:endParaRPr sz="2400">
              <a:solidFill>
                <a:srgbClr val="0033CC"/>
              </a:solidFill>
              <a:latin typeface="Trebuchet MS"/>
              <a:ea typeface="Trebuchet MS"/>
              <a:cs typeface="Trebuchet MS"/>
              <a:sym typeface="Trebuchet MS"/>
            </a:endParaRPr>
          </a:p>
        </p:txBody>
      </p:sp>
      <p:sp>
        <p:nvSpPr>
          <p:cNvPr id="197" name="Google Shape;197;g18d8a881014_1_7"/>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Design Description</a:t>
            </a:r>
            <a:endParaRPr/>
          </a:p>
        </p:txBody>
      </p:sp>
      <p:sp>
        <p:nvSpPr>
          <p:cNvPr id="198" name="Google Shape;198;g18d8a881014_1_7"/>
          <p:cNvSpPr txBox="1"/>
          <p:nvPr>
            <p:ph idx="1" type="body"/>
          </p:nvPr>
        </p:nvSpPr>
        <p:spPr>
          <a:xfrm>
            <a:off x="838200" y="988200"/>
            <a:ext cx="9144000" cy="48816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480"/>
              </a:spcBef>
              <a:spcAft>
                <a:spcPts val="0"/>
              </a:spcAft>
              <a:buNone/>
            </a:pPr>
            <a:r>
              <a:rPr lang="en-US" sz="2800"/>
              <a:t>Master class diagram </a:t>
            </a:r>
            <a:endParaRPr/>
          </a:p>
          <a:p>
            <a:pPr indent="0" lvl="0" marL="0" rtl="0" algn="just">
              <a:lnSpc>
                <a:spcPct val="90000"/>
              </a:lnSpc>
              <a:spcBef>
                <a:spcPts val="480"/>
              </a:spcBef>
              <a:spcAft>
                <a:spcPts val="0"/>
              </a:spcAft>
              <a:buNone/>
            </a:pPr>
            <a:r>
              <a:t/>
            </a:r>
            <a:endParaRPr/>
          </a:p>
          <a:p>
            <a:pPr indent="-50800" lvl="0" marL="228600" rtl="0" algn="l">
              <a:lnSpc>
                <a:spcPct val="90000"/>
              </a:lnSpc>
              <a:spcBef>
                <a:spcPts val="1000"/>
              </a:spcBef>
              <a:spcAft>
                <a:spcPts val="0"/>
              </a:spcAft>
              <a:buClr>
                <a:schemeClr val="dk1"/>
              </a:buClr>
              <a:buSzPts val="2800"/>
              <a:buNone/>
            </a:pPr>
            <a:r>
              <a:t/>
            </a:r>
            <a:endParaRPr>
              <a:solidFill>
                <a:srgbClr val="0033CC"/>
              </a:solidFill>
            </a:endParaRPr>
          </a:p>
        </p:txBody>
      </p:sp>
      <p:pic>
        <p:nvPicPr>
          <p:cNvPr id="199" name="Google Shape;199;g18d8a881014_1_7"/>
          <p:cNvPicPr preferRelativeResize="0"/>
          <p:nvPr/>
        </p:nvPicPr>
        <p:blipFill>
          <a:blip r:embed="rId3">
            <a:alphaModFix/>
          </a:blip>
          <a:stretch>
            <a:fillRect/>
          </a:stretch>
        </p:blipFill>
        <p:spPr>
          <a:xfrm>
            <a:off x="1828800" y="1494000"/>
            <a:ext cx="8153399" cy="50828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18d8a881014_1_26"/>
          <p:cNvSpPr txBox="1"/>
          <p:nvPr/>
        </p:nvSpPr>
        <p:spPr>
          <a:xfrm>
            <a:off x="1828800" y="1828800"/>
            <a:ext cx="8915400" cy="4212000"/>
          </a:xfrm>
          <a:prstGeom prst="rect">
            <a:avLst/>
          </a:prstGeom>
          <a:noFill/>
          <a:ln>
            <a:noFill/>
          </a:ln>
        </p:spPr>
        <p:txBody>
          <a:bodyPr anchorCtr="0" anchor="t" bIns="45700" lIns="91425" spcFirstLastPara="1" rIns="91425" wrap="square" tIns="45700">
            <a:noAutofit/>
          </a:bodyPr>
          <a:lstStyle/>
          <a:p>
            <a:pPr indent="-190500" lvl="0" marL="685791" marR="0" rtl="0" algn="just">
              <a:spcBef>
                <a:spcPts val="0"/>
              </a:spcBef>
              <a:spcAft>
                <a:spcPts val="0"/>
              </a:spcAft>
              <a:buClr>
                <a:schemeClr val="dk1"/>
              </a:buClr>
              <a:buSzPts val="2400"/>
              <a:buFont typeface="Noto Sans Symbols"/>
              <a:buNone/>
            </a:pPr>
            <a:r>
              <a:t/>
            </a:r>
            <a:endParaRPr sz="2400">
              <a:solidFill>
                <a:srgbClr val="0033CC"/>
              </a:solidFill>
              <a:latin typeface="Trebuchet MS"/>
              <a:ea typeface="Trebuchet MS"/>
              <a:cs typeface="Trebuchet MS"/>
              <a:sym typeface="Trebuchet MS"/>
            </a:endParaRPr>
          </a:p>
        </p:txBody>
      </p:sp>
      <p:sp>
        <p:nvSpPr>
          <p:cNvPr id="206" name="Google Shape;206;g18d8a881014_1_26"/>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Design Description</a:t>
            </a:r>
            <a:endParaRPr/>
          </a:p>
        </p:txBody>
      </p:sp>
      <p:sp>
        <p:nvSpPr>
          <p:cNvPr id="207" name="Google Shape;207;g18d8a881014_1_26"/>
          <p:cNvSpPr txBox="1"/>
          <p:nvPr>
            <p:ph idx="1" type="body"/>
          </p:nvPr>
        </p:nvSpPr>
        <p:spPr>
          <a:xfrm>
            <a:off x="838200" y="988200"/>
            <a:ext cx="9144000" cy="48816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480"/>
              </a:spcBef>
              <a:spcAft>
                <a:spcPts val="0"/>
              </a:spcAft>
              <a:buNone/>
            </a:pPr>
            <a:r>
              <a:rPr lang="en-US"/>
              <a:t>Use-Case</a:t>
            </a:r>
            <a:r>
              <a:rPr lang="en-US" sz="2800"/>
              <a:t> diagram </a:t>
            </a:r>
            <a:endParaRPr/>
          </a:p>
          <a:p>
            <a:pPr indent="0" lvl="0" marL="0" rtl="0" algn="just">
              <a:lnSpc>
                <a:spcPct val="90000"/>
              </a:lnSpc>
              <a:spcBef>
                <a:spcPts val="480"/>
              </a:spcBef>
              <a:spcAft>
                <a:spcPts val="0"/>
              </a:spcAft>
              <a:buNone/>
            </a:pPr>
            <a:r>
              <a:t/>
            </a:r>
            <a:endParaRPr/>
          </a:p>
          <a:p>
            <a:pPr indent="-50800" lvl="0" marL="228600" rtl="0" algn="l">
              <a:lnSpc>
                <a:spcPct val="90000"/>
              </a:lnSpc>
              <a:spcBef>
                <a:spcPts val="1000"/>
              </a:spcBef>
              <a:spcAft>
                <a:spcPts val="0"/>
              </a:spcAft>
              <a:buClr>
                <a:schemeClr val="dk1"/>
              </a:buClr>
              <a:buSzPts val="2800"/>
              <a:buNone/>
            </a:pPr>
            <a:r>
              <a:t/>
            </a:r>
            <a:endParaRPr>
              <a:solidFill>
                <a:srgbClr val="0033CC"/>
              </a:solidFill>
            </a:endParaRPr>
          </a:p>
        </p:txBody>
      </p:sp>
      <p:pic>
        <p:nvPicPr>
          <p:cNvPr id="208" name="Google Shape;208;g18d8a881014_1_26"/>
          <p:cNvPicPr preferRelativeResize="0"/>
          <p:nvPr/>
        </p:nvPicPr>
        <p:blipFill>
          <a:blip r:embed="rId3">
            <a:alphaModFix/>
          </a:blip>
          <a:stretch>
            <a:fillRect/>
          </a:stretch>
        </p:blipFill>
        <p:spPr>
          <a:xfrm>
            <a:off x="4203325" y="1188400"/>
            <a:ext cx="5646624" cy="54928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18d8a881014_1_61"/>
          <p:cNvSpPr txBox="1"/>
          <p:nvPr/>
        </p:nvSpPr>
        <p:spPr>
          <a:xfrm>
            <a:off x="1828800" y="1828800"/>
            <a:ext cx="8915400" cy="4212000"/>
          </a:xfrm>
          <a:prstGeom prst="rect">
            <a:avLst/>
          </a:prstGeom>
          <a:noFill/>
          <a:ln>
            <a:noFill/>
          </a:ln>
        </p:spPr>
        <p:txBody>
          <a:bodyPr anchorCtr="0" anchor="t" bIns="45700" lIns="91425" spcFirstLastPara="1" rIns="91425" wrap="square" tIns="45700">
            <a:noAutofit/>
          </a:bodyPr>
          <a:lstStyle/>
          <a:p>
            <a:pPr indent="-190500" lvl="0" marL="685791" marR="0" rtl="0" algn="just">
              <a:spcBef>
                <a:spcPts val="0"/>
              </a:spcBef>
              <a:spcAft>
                <a:spcPts val="0"/>
              </a:spcAft>
              <a:buClr>
                <a:schemeClr val="dk1"/>
              </a:buClr>
              <a:buSzPts val="2400"/>
              <a:buFont typeface="Noto Sans Symbols"/>
              <a:buNone/>
            </a:pPr>
            <a:r>
              <a:t/>
            </a:r>
            <a:endParaRPr sz="2400">
              <a:solidFill>
                <a:srgbClr val="0033CC"/>
              </a:solidFill>
              <a:latin typeface="Trebuchet MS"/>
              <a:ea typeface="Trebuchet MS"/>
              <a:cs typeface="Trebuchet MS"/>
              <a:sym typeface="Trebuchet MS"/>
            </a:endParaRPr>
          </a:p>
        </p:txBody>
      </p:sp>
      <p:sp>
        <p:nvSpPr>
          <p:cNvPr id="215" name="Google Shape;215;g18d8a881014_1_61"/>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Design Description</a:t>
            </a:r>
            <a:endParaRPr/>
          </a:p>
        </p:txBody>
      </p:sp>
      <p:sp>
        <p:nvSpPr>
          <p:cNvPr id="216" name="Google Shape;216;g18d8a881014_1_61"/>
          <p:cNvSpPr txBox="1"/>
          <p:nvPr>
            <p:ph idx="1" type="body"/>
          </p:nvPr>
        </p:nvSpPr>
        <p:spPr>
          <a:xfrm>
            <a:off x="838200" y="988200"/>
            <a:ext cx="9144000" cy="48816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480"/>
              </a:spcBef>
              <a:spcAft>
                <a:spcPts val="0"/>
              </a:spcAft>
              <a:buNone/>
            </a:pPr>
            <a:r>
              <a:rPr lang="en-US"/>
              <a:t>Deployment </a:t>
            </a:r>
            <a:r>
              <a:rPr lang="en-US" sz="2800"/>
              <a:t>diagram </a:t>
            </a:r>
            <a:endParaRPr/>
          </a:p>
          <a:p>
            <a:pPr indent="0" lvl="0" marL="0" rtl="0" algn="just">
              <a:lnSpc>
                <a:spcPct val="90000"/>
              </a:lnSpc>
              <a:spcBef>
                <a:spcPts val="480"/>
              </a:spcBef>
              <a:spcAft>
                <a:spcPts val="0"/>
              </a:spcAft>
              <a:buNone/>
            </a:pPr>
            <a:r>
              <a:t/>
            </a:r>
            <a:endParaRPr/>
          </a:p>
          <a:p>
            <a:pPr indent="-50800" lvl="0" marL="228600" rtl="0" algn="l">
              <a:lnSpc>
                <a:spcPct val="90000"/>
              </a:lnSpc>
              <a:spcBef>
                <a:spcPts val="1000"/>
              </a:spcBef>
              <a:spcAft>
                <a:spcPts val="0"/>
              </a:spcAft>
              <a:buClr>
                <a:schemeClr val="dk1"/>
              </a:buClr>
              <a:buSzPts val="2800"/>
              <a:buNone/>
            </a:pPr>
            <a:r>
              <a:t/>
            </a:r>
            <a:endParaRPr>
              <a:solidFill>
                <a:srgbClr val="0033CC"/>
              </a:solidFill>
            </a:endParaRPr>
          </a:p>
        </p:txBody>
      </p:sp>
      <p:pic>
        <p:nvPicPr>
          <p:cNvPr id="217" name="Google Shape;217;g18d8a881014_1_61"/>
          <p:cNvPicPr preferRelativeResize="0"/>
          <p:nvPr/>
        </p:nvPicPr>
        <p:blipFill rotWithShape="1">
          <a:blip r:embed="rId3">
            <a:alphaModFix/>
          </a:blip>
          <a:srcRect b="0" l="0" r="0" t="3993"/>
          <a:stretch/>
        </p:blipFill>
        <p:spPr>
          <a:xfrm>
            <a:off x="3621175" y="1479175"/>
            <a:ext cx="5991225" cy="5121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9"/>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Walkthrough</a:t>
            </a:r>
            <a:endParaRPr/>
          </a:p>
        </p:txBody>
      </p:sp>
      <p:pic>
        <p:nvPicPr>
          <p:cNvPr id="223" name="Google Shape;223;p9"/>
          <p:cNvPicPr preferRelativeResize="0"/>
          <p:nvPr/>
        </p:nvPicPr>
        <p:blipFill>
          <a:blip r:embed="rId3">
            <a:alphaModFix/>
          </a:blip>
          <a:stretch>
            <a:fillRect/>
          </a:stretch>
        </p:blipFill>
        <p:spPr>
          <a:xfrm>
            <a:off x="992825" y="1091451"/>
            <a:ext cx="2371725" cy="5305425"/>
          </a:xfrm>
          <a:prstGeom prst="rect">
            <a:avLst/>
          </a:prstGeom>
          <a:noFill/>
          <a:ln>
            <a:noFill/>
          </a:ln>
        </p:spPr>
      </p:pic>
      <p:pic>
        <p:nvPicPr>
          <p:cNvPr id="224" name="Google Shape;224;p9"/>
          <p:cNvPicPr preferRelativeResize="0"/>
          <p:nvPr/>
        </p:nvPicPr>
        <p:blipFill>
          <a:blip r:embed="rId4">
            <a:alphaModFix/>
          </a:blip>
          <a:stretch>
            <a:fillRect/>
          </a:stretch>
        </p:blipFill>
        <p:spPr>
          <a:xfrm>
            <a:off x="3516950" y="1091451"/>
            <a:ext cx="2381250" cy="5305425"/>
          </a:xfrm>
          <a:prstGeom prst="rect">
            <a:avLst/>
          </a:prstGeom>
          <a:noFill/>
          <a:ln>
            <a:noFill/>
          </a:ln>
        </p:spPr>
      </p:pic>
      <p:pic>
        <p:nvPicPr>
          <p:cNvPr id="225" name="Google Shape;225;p9"/>
          <p:cNvPicPr preferRelativeResize="0"/>
          <p:nvPr/>
        </p:nvPicPr>
        <p:blipFill>
          <a:blip r:embed="rId5">
            <a:alphaModFix/>
          </a:blip>
          <a:stretch>
            <a:fillRect/>
          </a:stretch>
        </p:blipFill>
        <p:spPr>
          <a:xfrm>
            <a:off x="6050600" y="1091451"/>
            <a:ext cx="2390775" cy="5305425"/>
          </a:xfrm>
          <a:prstGeom prst="rect">
            <a:avLst/>
          </a:prstGeom>
          <a:noFill/>
          <a:ln>
            <a:noFill/>
          </a:ln>
        </p:spPr>
      </p:pic>
      <p:pic>
        <p:nvPicPr>
          <p:cNvPr id="226" name="Google Shape;226;p9"/>
          <p:cNvPicPr preferRelativeResize="0"/>
          <p:nvPr/>
        </p:nvPicPr>
        <p:blipFill>
          <a:blip r:embed="rId6">
            <a:alphaModFix/>
          </a:blip>
          <a:stretch>
            <a:fillRect/>
          </a:stretch>
        </p:blipFill>
        <p:spPr>
          <a:xfrm>
            <a:off x="8593775" y="1091451"/>
            <a:ext cx="2390775" cy="5305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2"/>
          <p:cNvSpPr txBox="1"/>
          <p:nvPr/>
        </p:nvSpPr>
        <p:spPr>
          <a:xfrm>
            <a:off x="1638300" y="2514600"/>
            <a:ext cx="8915400" cy="4572000"/>
          </a:xfrm>
          <a:prstGeom prst="rect">
            <a:avLst/>
          </a:prstGeom>
          <a:noFill/>
          <a:ln>
            <a:noFill/>
          </a:ln>
        </p:spPr>
        <p:txBody>
          <a:bodyPr anchorCtr="0" anchor="t" bIns="45700" lIns="91425" spcFirstLastPara="1" rIns="91425" wrap="square" tIns="45700">
            <a:noAutofit/>
          </a:bodyPr>
          <a:lstStyle/>
          <a:p>
            <a:pPr indent="-190500" lvl="0" marL="685791" marR="0" rtl="0" algn="just">
              <a:spcBef>
                <a:spcPts val="0"/>
              </a:spcBef>
              <a:spcAft>
                <a:spcPts val="0"/>
              </a:spcAft>
              <a:buClr>
                <a:schemeClr val="dk1"/>
              </a:buClr>
              <a:buSzPts val="2400"/>
              <a:buFont typeface="Noto Sans Symbols"/>
              <a:buNone/>
            </a:pPr>
            <a:r>
              <a:t/>
            </a:r>
            <a:endParaRPr sz="2400">
              <a:solidFill>
                <a:srgbClr val="0033CC"/>
              </a:solidFill>
              <a:latin typeface="Trebuchet MS"/>
              <a:ea typeface="Trebuchet MS"/>
              <a:cs typeface="Trebuchet MS"/>
              <a:sym typeface="Trebuchet MS"/>
            </a:endParaRPr>
          </a:p>
        </p:txBody>
      </p:sp>
      <p:sp>
        <p:nvSpPr>
          <p:cNvPr id="86" name="Google Shape;86;p2"/>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Outline</a:t>
            </a:r>
            <a:endParaRPr b="1"/>
          </a:p>
        </p:txBody>
      </p:sp>
      <p:sp>
        <p:nvSpPr>
          <p:cNvPr id="87" name="Google Shape;87;p2"/>
          <p:cNvSpPr txBox="1"/>
          <p:nvPr>
            <p:ph idx="1" type="body"/>
          </p:nvPr>
        </p:nvSpPr>
        <p:spPr>
          <a:xfrm>
            <a:off x="838200" y="1295400"/>
            <a:ext cx="10515600" cy="4881563"/>
          </a:xfrm>
          <a:prstGeom prst="rect">
            <a:avLst/>
          </a:prstGeom>
          <a:noFill/>
          <a:ln>
            <a:noFill/>
          </a:ln>
        </p:spPr>
        <p:txBody>
          <a:bodyPr anchorCtr="0" anchor="t" bIns="45700" lIns="91425" spcFirstLastPara="1" rIns="91425" wrap="square" tIns="45700">
            <a:normAutofit/>
          </a:bodyPr>
          <a:lstStyle/>
          <a:p>
            <a:pPr indent="-311150" lvl="0" marL="685791" rtl="0" algn="just">
              <a:lnSpc>
                <a:spcPct val="90000"/>
              </a:lnSpc>
              <a:spcBef>
                <a:spcPts val="0"/>
              </a:spcBef>
              <a:spcAft>
                <a:spcPts val="0"/>
              </a:spcAft>
              <a:buClr>
                <a:schemeClr val="dk1"/>
              </a:buClr>
              <a:buSzPts val="2300"/>
              <a:buChar char="▪"/>
            </a:pPr>
            <a:r>
              <a:rPr lang="en-US" sz="2300">
                <a:latin typeface="Arial"/>
                <a:ea typeface="Arial"/>
                <a:cs typeface="Arial"/>
                <a:sym typeface="Arial"/>
              </a:rPr>
              <a:t>Abstract</a:t>
            </a:r>
            <a:endParaRPr sz="2300">
              <a:latin typeface="Arial"/>
              <a:ea typeface="Arial"/>
              <a:cs typeface="Arial"/>
              <a:sym typeface="Arial"/>
            </a:endParaRPr>
          </a:p>
          <a:p>
            <a:pPr indent="-311150" lvl="0" marL="685791" rtl="0" algn="just">
              <a:lnSpc>
                <a:spcPct val="90000"/>
              </a:lnSpc>
              <a:spcBef>
                <a:spcPts val="0"/>
              </a:spcBef>
              <a:spcAft>
                <a:spcPts val="0"/>
              </a:spcAft>
              <a:buClr>
                <a:schemeClr val="dk1"/>
              </a:buClr>
              <a:buSzPts val="2300"/>
              <a:buChar char="▪"/>
            </a:pPr>
            <a:r>
              <a:rPr lang="en-US" sz="2300">
                <a:latin typeface="Arial"/>
                <a:ea typeface="Arial"/>
                <a:cs typeface="Arial"/>
                <a:sym typeface="Arial"/>
              </a:rPr>
              <a:t>Summary of Requirements and Design ( Phase - 1)</a:t>
            </a:r>
            <a:endParaRPr sz="2300">
              <a:latin typeface="Arial"/>
              <a:ea typeface="Arial"/>
              <a:cs typeface="Arial"/>
              <a:sym typeface="Arial"/>
            </a:endParaRPr>
          </a:p>
          <a:p>
            <a:pPr indent="-311150" lvl="0" marL="685791" rtl="0" algn="just">
              <a:lnSpc>
                <a:spcPct val="90000"/>
              </a:lnSpc>
              <a:spcBef>
                <a:spcPts val="0"/>
              </a:spcBef>
              <a:spcAft>
                <a:spcPts val="0"/>
              </a:spcAft>
              <a:buClr>
                <a:schemeClr val="dk1"/>
              </a:buClr>
              <a:buSzPts val="2300"/>
              <a:buChar char="▪"/>
            </a:pPr>
            <a:r>
              <a:rPr lang="en-US" sz="2300">
                <a:latin typeface="Arial"/>
                <a:ea typeface="Arial"/>
                <a:cs typeface="Arial"/>
                <a:sym typeface="Arial"/>
              </a:rPr>
              <a:t>Summary of Methodology / Approach (Phase - 1)</a:t>
            </a:r>
            <a:endParaRPr sz="2300">
              <a:latin typeface="Arial"/>
              <a:ea typeface="Arial"/>
              <a:cs typeface="Arial"/>
              <a:sym typeface="Arial"/>
            </a:endParaRPr>
          </a:p>
          <a:p>
            <a:pPr indent="-311150" lvl="0" marL="685791" rtl="0" algn="just">
              <a:lnSpc>
                <a:spcPct val="90000"/>
              </a:lnSpc>
              <a:spcBef>
                <a:spcPts val="0"/>
              </a:spcBef>
              <a:spcAft>
                <a:spcPts val="0"/>
              </a:spcAft>
              <a:buClr>
                <a:schemeClr val="dk1"/>
              </a:buClr>
              <a:buSzPts val="2300"/>
              <a:buChar char="▪"/>
            </a:pPr>
            <a:r>
              <a:rPr lang="en-US" sz="2300">
                <a:latin typeface="Arial"/>
                <a:ea typeface="Arial"/>
                <a:cs typeface="Arial"/>
                <a:sym typeface="Arial"/>
              </a:rPr>
              <a:t>Design Description</a:t>
            </a:r>
            <a:endParaRPr sz="2300">
              <a:latin typeface="Arial"/>
              <a:ea typeface="Arial"/>
              <a:cs typeface="Arial"/>
              <a:sym typeface="Arial"/>
            </a:endParaRPr>
          </a:p>
          <a:p>
            <a:pPr indent="-311150" lvl="0" marL="685791" rtl="0" algn="just">
              <a:lnSpc>
                <a:spcPct val="90000"/>
              </a:lnSpc>
              <a:spcBef>
                <a:spcPts val="0"/>
              </a:spcBef>
              <a:spcAft>
                <a:spcPts val="0"/>
              </a:spcAft>
              <a:buClr>
                <a:schemeClr val="dk1"/>
              </a:buClr>
              <a:buSzPts val="2300"/>
              <a:buChar char="▪"/>
            </a:pPr>
            <a:r>
              <a:rPr lang="en-US" sz="2300">
                <a:latin typeface="Arial"/>
                <a:ea typeface="Arial"/>
                <a:cs typeface="Arial"/>
                <a:sym typeface="Arial"/>
              </a:rPr>
              <a:t>Modules and Implementation Details</a:t>
            </a:r>
            <a:endParaRPr sz="2300">
              <a:latin typeface="Arial"/>
              <a:ea typeface="Arial"/>
              <a:cs typeface="Arial"/>
              <a:sym typeface="Arial"/>
            </a:endParaRPr>
          </a:p>
          <a:p>
            <a:pPr indent="-311150" lvl="0" marL="685791" rtl="0" algn="just">
              <a:lnSpc>
                <a:spcPct val="90000"/>
              </a:lnSpc>
              <a:spcBef>
                <a:spcPts val="0"/>
              </a:spcBef>
              <a:spcAft>
                <a:spcPts val="0"/>
              </a:spcAft>
              <a:buClr>
                <a:schemeClr val="dk1"/>
              </a:buClr>
              <a:buSzPts val="2300"/>
              <a:buChar char="▪"/>
            </a:pPr>
            <a:r>
              <a:rPr lang="en-US" sz="2300">
                <a:latin typeface="Arial"/>
                <a:ea typeface="Arial"/>
                <a:cs typeface="Arial"/>
                <a:sym typeface="Arial"/>
              </a:rPr>
              <a:t>Project Demonstration and Walkthrough</a:t>
            </a:r>
            <a:endParaRPr sz="2300">
              <a:latin typeface="Arial"/>
              <a:ea typeface="Arial"/>
              <a:cs typeface="Arial"/>
              <a:sym typeface="Arial"/>
            </a:endParaRPr>
          </a:p>
          <a:p>
            <a:pPr indent="-311150" lvl="0" marL="685791" rtl="0" algn="just">
              <a:lnSpc>
                <a:spcPct val="90000"/>
              </a:lnSpc>
              <a:spcBef>
                <a:spcPts val="0"/>
              </a:spcBef>
              <a:spcAft>
                <a:spcPts val="0"/>
              </a:spcAft>
              <a:buClr>
                <a:schemeClr val="dk1"/>
              </a:buClr>
              <a:buSzPts val="2300"/>
              <a:buChar char="▪"/>
            </a:pPr>
            <a:r>
              <a:rPr lang="en-US" sz="2300">
                <a:latin typeface="Arial"/>
                <a:ea typeface="Arial"/>
                <a:cs typeface="Arial"/>
                <a:sym typeface="Arial"/>
              </a:rPr>
              <a:t>Results and Discussion</a:t>
            </a:r>
            <a:endParaRPr sz="2300">
              <a:latin typeface="Arial"/>
              <a:ea typeface="Arial"/>
              <a:cs typeface="Arial"/>
              <a:sym typeface="Arial"/>
            </a:endParaRPr>
          </a:p>
          <a:p>
            <a:pPr indent="-311150" lvl="0" marL="685791" rtl="0" algn="just">
              <a:lnSpc>
                <a:spcPct val="90000"/>
              </a:lnSpc>
              <a:spcBef>
                <a:spcPts val="0"/>
              </a:spcBef>
              <a:spcAft>
                <a:spcPts val="0"/>
              </a:spcAft>
              <a:buClr>
                <a:schemeClr val="dk1"/>
              </a:buClr>
              <a:buSzPts val="2300"/>
              <a:buChar char="▪"/>
            </a:pPr>
            <a:r>
              <a:rPr lang="en-US" sz="2300">
                <a:latin typeface="Arial"/>
                <a:ea typeface="Arial"/>
                <a:cs typeface="Arial"/>
                <a:sym typeface="Arial"/>
              </a:rPr>
              <a:t>Conclusion and Future Work</a:t>
            </a:r>
            <a:endParaRPr sz="2300">
              <a:latin typeface="Arial"/>
              <a:ea typeface="Arial"/>
              <a:cs typeface="Arial"/>
              <a:sym typeface="Arial"/>
            </a:endParaRPr>
          </a:p>
          <a:p>
            <a:pPr indent="-311150" lvl="0" marL="685791" rtl="0" algn="just">
              <a:lnSpc>
                <a:spcPct val="90000"/>
              </a:lnSpc>
              <a:spcBef>
                <a:spcPts val="0"/>
              </a:spcBef>
              <a:spcAft>
                <a:spcPts val="0"/>
              </a:spcAft>
              <a:buClr>
                <a:schemeClr val="dk1"/>
              </a:buClr>
              <a:buSzPts val="2300"/>
              <a:buChar char="▪"/>
            </a:pPr>
            <a:r>
              <a:rPr lang="en-US" sz="2300">
                <a:latin typeface="Arial"/>
                <a:ea typeface="Arial"/>
                <a:cs typeface="Arial"/>
                <a:sym typeface="Arial"/>
              </a:rPr>
              <a:t>References</a:t>
            </a:r>
            <a:endParaRPr sz="23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8f48ccf915_0_8"/>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Walkthrough</a:t>
            </a:r>
            <a:endParaRPr/>
          </a:p>
        </p:txBody>
      </p:sp>
      <p:pic>
        <p:nvPicPr>
          <p:cNvPr id="232" name="Google Shape;232;g18f48ccf915_0_8"/>
          <p:cNvPicPr preferRelativeResize="0"/>
          <p:nvPr/>
        </p:nvPicPr>
        <p:blipFill>
          <a:blip r:embed="rId3">
            <a:alphaModFix/>
          </a:blip>
          <a:stretch>
            <a:fillRect/>
          </a:stretch>
        </p:blipFill>
        <p:spPr>
          <a:xfrm>
            <a:off x="757525" y="1057851"/>
            <a:ext cx="2390775" cy="5305425"/>
          </a:xfrm>
          <a:prstGeom prst="rect">
            <a:avLst/>
          </a:prstGeom>
          <a:noFill/>
          <a:ln>
            <a:noFill/>
          </a:ln>
        </p:spPr>
      </p:pic>
      <p:pic>
        <p:nvPicPr>
          <p:cNvPr id="233" name="Google Shape;233;g18f48ccf915_0_8"/>
          <p:cNvPicPr preferRelativeResize="0"/>
          <p:nvPr/>
        </p:nvPicPr>
        <p:blipFill>
          <a:blip r:embed="rId4">
            <a:alphaModFix/>
          </a:blip>
          <a:stretch>
            <a:fillRect/>
          </a:stretch>
        </p:blipFill>
        <p:spPr>
          <a:xfrm>
            <a:off x="3300700" y="1057851"/>
            <a:ext cx="2390775" cy="5305425"/>
          </a:xfrm>
          <a:prstGeom prst="rect">
            <a:avLst/>
          </a:prstGeom>
          <a:noFill/>
          <a:ln>
            <a:noFill/>
          </a:ln>
        </p:spPr>
      </p:pic>
      <p:pic>
        <p:nvPicPr>
          <p:cNvPr id="234" name="Google Shape;234;g18f48ccf915_0_8"/>
          <p:cNvPicPr preferRelativeResize="0"/>
          <p:nvPr/>
        </p:nvPicPr>
        <p:blipFill>
          <a:blip r:embed="rId5">
            <a:alphaModFix/>
          </a:blip>
          <a:stretch>
            <a:fillRect/>
          </a:stretch>
        </p:blipFill>
        <p:spPr>
          <a:xfrm>
            <a:off x="5843875" y="1057851"/>
            <a:ext cx="2390775" cy="5305425"/>
          </a:xfrm>
          <a:prstGeom prst="rect">
            <a:avLst/>
          </a:prstGeom>
          <a:noFill/>
          <a:ln>
            <a:noFill/>
          </a:ln>
        </p:spPr>
      </p:pic>
      <p:pic>
        <p:nvPicPr>
          <p:cNvPr id="235" name="Google Shape;235;g18f48ccf915_0_8"/>
          <p:cNvPicPr preferRelativeResize="0"/>
          <p:nvPr/>
        </p:nvPicPr>
        <p:blipFill>
          <a:blip r:embed="rId6">
            <a:alphaModFix/>
          </a:blip>
          <a:stretch>
            <a:fillRect/>
          </a:stretch>
        </p:blipFill>
        <p:spPr>
          <a:xfrm>
            <a:off x="8387050" y="1057851"/>
            <a:ext cx="2390775" cy="5305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18f48ccf915_0_24"/>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Walkthrough</a:t>
            </a:r>
            <a:endParaRPr/>
          </a:p>
        </p:txBody>
      </p:sp>
      <p:pic>
        <p:nvPicPr>
          <p:cNvPr id="241" name="Google Shape;241;g18f48ccf915_0_24"/>
          <p:cNvPicPr preferRelativeResize="0"/>
          <p:nvPr/>
        </p:nvPicPr>
        <p:blipFill>
          <a:blip r:embed="rId3">
            <a:alphaModFix/>
          </a:blip>
          <a:stretch>
            <a:fillRect/>
          </a:stretch>
        </p:blipFill>
        <p:spPr>
          <a:xfrm>
            <a:off x="908800" y="1024226"/>
            <a:ext cx="2390775" cy="5305425"/>
          </a:xfrm>
          <a:prstGeom prst="rect">
            <a:avLst/>
          </a:prstGeom>
          <a:noFill/>
          <a:ln>
            <a:noFill/>
          </a:ln>
        </p:spPr>
      </p:pic>
      <p:pic>
        <p:nvPicPr>
          <p:cNvPr id="242" name="Google Shape;242;g18f48ccf915_0_24"/>
          <p:cNvPicPr preferRelativeResize="0"/>
          <p:nvPr/>
        </p:nvPicPr>
        <p:blipFill>
          <a:blip r:embed="rId4">
            <a:alphaModFix/>
          </a:blip>
          <a:stretch>
            <a:fillRect/>
          </a:stretch>
        </p:blipFill>
        <p:spPr>
          <a:xfrm>
            <a:off x="3451975" y="1024226"/>
            <a:ext cx="2390775" cy="5305425"/>
          </a:xfrm>
          <a:prstGeom prst="rect">
            <a:avLst/>
          </a:prstGeom>
          <a:noFill/>
          <a:ln>
            <a:noFill/>
          </a:ln>
        </p:spPr>
      </p:pic>
      <p:pic>
        <p:nvPicPr>
          <p:cNvPr id="243" name="Google Shape;243;g18f48ccf915_0_24"/>
          <p:cNvPicPr preferRelativeResize="0"/>
          <p:nvPr/>
        </p:nvPicPr>
        <p:blipFill>
          <a:blip r:embed="rId5">
            <a:alphaModFix/>
          </a:blip>
          <a:stretch>
            <a:fillRect/>
          </a:stretch>
        </p:blipFill>
        <p:spPr>
          <a:xfrm>
            <a:off x="5995150" y="1024226"/>
            <a:ext cx="2390775" cy="5305425"/>
          </a:xfrm>
          <a:prstGeom prst="rect">
            <a:avLst/>
          </a:prstGeom>
          <a:noFill/>
          <a:ln>
            <a:noFill/>
          </a:ln>
        </p:spPr>
      </p:pic>
      <p:pic>
        <p:nvPicPr>
          <p:cNvPr id="244" name="Google Shape;244;g18f48ccf915_0_24"/>
          <p:cNvPicPr preferRelativeResize="0"/>
          <p:nvPr/>
        </p:nvPicPr>
        <p:blipFill>
          <a:blip r:embed="rId6">
            <a:alphaModFix/>
          </a:blip>
          <a:stretch>
            <a:fillRect/>
          </a:stretch>
        </p:blipFill>
        <p:spPr>
          <a:xfrm>
            <a:off x="8538325" y="1024226"/>
            <a:ext cx="2390775" cy="5305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a4adcf9c96_1_10"/>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Results and Discussion</a:t>
            </a:r>
            <a:endParaRPr/>
          </a:p>
        </p:txBody>
      </p:sp>
      <p:sp>
        <p:nvSpPr>
          <p:cNvPr id="250" name="Google Shape;250;g1a4adcf9c96_1_10"/>
          <p:cNvSpPr txBox="1"/>
          <p:nvPr/>
        </p:nvSpPr>
        <p:spPr>
          <a:xfrm>
            <a:off x="203325" y="957125"/>
            <a:ext cx="10024200" cy="29307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00000A"/>
              </a:buClr>
              <a:buSzPts val="2200"/>
              <a:buFont typeface="Times New Roman"/>
              <a:buChar char="●"/>
            </a:pPr>
            <a:r>
              <a:rPr b="1" lang="en-US" sz="2200">
                <a:solidFill>
                  <a:srgbClr val="00000A"/>
                </a:solidFill>
                <a:latin typeface="Times New Roman"/>
                <a:ea typeface="Times New Roman"/>
                <a:cs typeface="Times New Roman"/>
                <a:sym typeface="Times New Roman"/>
              </a:rPr>
              <a:t>Accuracy achieved on training the model to the custom dataset</a:t>
            </a:r>
            <a:endParaRPr b="1" sz="2200">
              <a:solidFill>
                <a:srgbClr val="00000A"/>
              </a:solidFill>
              <a:latin typeface="Times New Roman"/>
              <a:ea typeface="Times New Roman"/>
              <a:cs typeface="Times New Roman"/>
              <a:sym typeface="Times New Roman"/>
            </a:endParaRPr>
          </a:p>
          <a:p>
            <a:pPr indent="-393700" lvl="1" marL="914400" rtl="0" algn="l">
              <a:lnSpc>
                <a:spcPct val="115000"/>
              </a:lnSpc>
              <a:spcBef>
                <a:spcPts val="0"/>
              </a:spcBef>
              <a:spcAft>
                <a:spcPts val="0"/>
              </a:spcAft>
              <a:buClr>
                <a:srgbClr val="00000A"/>
              </a:buClr>
              <a:buSzPts val="2600"/>
              <a:buChar char="○"/>
            </a:pPr>
            <a:r>
              <a:rPr lang="en-US" sz="2200">
                <a:solidFill>
                  <a:srgbClr val="00000A"/>
                </a:solidFill>
              </a:rPr>
              <a:t>On trying various models like inceptionv3,nasnet, resnet, mobilenet, efficentnet with and without augmentation we found that the model mobilenet and efficentnet gave an accuracy greater than 95 when the data was augmented. Hence we planned on ensembling both the models to achieve more accuracy.Final testing accuracy that was achieved on ensemble method was 97%. </a:t>
            </a:r>
            <a:endParaRPr sz="1800">
              <a:solidFill>
                <a:srgbClr val="00000A"/>
              </a:solidFill>
              <a:latin typeface="Times New Roman"/>
              <a:ea typeface="Times New Roman"/>
              <a:cs typeface="Times New Roman"/>
              <a:sym typeface="Times New Roman"/>
            </a:endParaRPr>
          </a:p>
        </p:txBody>
      </p:sp>
      <p:pic>
        <p:nvPicPr>
          <p:cNvPr id="251" name="Google Shape;251;g1a4adcf9c96_1_10"/>
          <p:cNvPicPr preferRelativeResize="0"/>
          <p:nvPr/>
        </p:nvPicPr>
        <p:blipFill>
          <a:blip r:embed="rId3">
            <a:alphaModFix/>
          </a:blip>
          <a:stretch>
            <a:fillRect/>
          </a:stretch>
        </p:blipFill>
        <p:spPr>
          <a:xfrm>
            <a:off x="129325" y="3757750"/>
            <a:ext cx="6641700" cy="3100249"/>
          </a:xfrm>
          <a:prstGeom prst="rect">
            <a:avLst/>
          </a:prstGeom>
          <a:noFill/>
          <a:ln>
            <a:noFill/>
          </a:ln>
        </p:spPr>
      </p:pic>
      <p:pic>
        <p:nvPicPr>
          <p:cNvPr id="252" name="Google Shape;252;g1a4adcf9c96_1_10"/>
          <p:cNvPicPr preferRelativeResize="0"/>
          <p:nvPr/>
        </p:nvPicPr>
        <p:blipFill>
          <a:blip r:embed="rId4">
            <a:alphaModFix/>
          </a:blip>
          <a:stretch>
            <a:fillRect/>
          </a:stretch>
        </p:blipFill>
        <p:spPr>
          <a:xfrm>
            <a:off x="5959425" y="4000500"/>
            <a:ext cx="6232574" cy="2857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1"/>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Results and Discussion</a:t>
            </a:r>
            <a:endParaRPr/>
          </a:p>
        </p:txBody>
      </p:sp>
      <p:sp>
        <p:nvSpPr>
          <p:cNvPr id="258" name="Google Shape;258;p11"/>
          <p:cNvSpPr txBox="1"/>
          <p:nvPr/>
        </p:nvSpPr>
        <p:spPr>
          <a:xfrm>
            <a:off x="79100" y="1006825"/>
            <a:ext cx="10903800" cy="30369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00000A"/>
              </a:buClr>
              <a:buSzPts val="2200"/>
              <a:buFont typeface="Times New Roman"/>
              <a:buChar char="●"/>
            </a:pPr>
            <a:r>
              <a:rPr b="1" lang="en-US" sz="2200">
                <a:solidFill>
                  <a:srgbClr val="00000A"/>
                </a:solidFill>
                <a:latin typeface="Times New Roman"/>
                <a:ea typeface="Times New Roman"/>
                <a:cs typeface="Times New Roman"/>
                <a:sym typeface="Times New Roman"/>
              </a:rPr>
              <a:t>Functional a</a:t>
            </a:r>
            <a:r>
              <a:rPr b="1" lang="en-US" sz="2200">
                <a:solidFill>
                  <a:srgbClr val="00000A"/>
                </a:solidFill>
                <a:latin typeface="Times New Roman"/>
                <a:ea typeface="Times New Roman"/>
                <a:cs typeface="Times New Roman"/>
                <a:sym typeface="Times New Roman"/>
              </a:rPr>
              <a:t>ndroid app created</a:t>
            </a:r>
            <a:endParaRPr b="1" sz="2200">
              <a:solidFill>
                <a:srgbClr val="00000A"/>
              </a:solidFill>
              <a:latin typeface="Times New Roman"/>
              <a:ea typeface="Times New Roman"/>
              <a:cs typeface="Times New Roman"/>
              <a:sym typeface="Times New Roman"/>
            </a:endParaRPr>
          </a:p>
          <a:p>
            <a:pPr indent="-368300" lvl="1" marL="914400" rtl="0" algn="l">
              <a:lnSpc>
                <a:spcPct val="115000"/>
              </a:lnSpc>
              <a:spcBef>
                <a:spcPts val="0"/>
              </a:spcBef>
              <a:spcAft>
                <a:spcPts val="0"/>
              </a:spcAft>
              <a:buClr>
                <a:srgbClr val="00000A"/>
              </a:buClr>
              <a:buSzPts val="2200"/>
              <a:buFont typeface="Times New Roman"/>
              <a:buChar char="○"/>
            </a:pPr>
            <a:r>
              <a:rPr lang="en-US" sz="1800">
                <a:solidFill>
                  <a:srgbClr val="00000A"/>
                </a:solidFill>
                <a:latin typeface="Times New Roman"/>
                <a:ea typeface="Times New Roman"/>
                <a:cs typeface="Times New Roman"/>
                <a:sym typeface="Times New Roman"/>
              </a:rPr>
              <a:t> An android app capable of capturing images of products and classifying them with the help of ML models was successfully created. Each item is added to the bill with weight captured from load cell and price looked up from the database</a:t>
            </a:r>
            <a:endParaRPr sz="1800">
              <a:solidFill>
                <a:srgbClr val="00000A"/>
              </a:solidFill>
              <a:latin typeface="Times New Roman"/>
              <a:ea typeface="Times New Roman"/>
              <a:cs typeface="Times New Roman"/>
              <a:sym typeface="Times New Roman"/>
            </a:endParaRPr>
          </a:p>
          <a:p>
            <a:pPr indent="-368300" lvl="0" marL="457200" rtl="0" algn="l">
              <a:lnSpc>
                <a:spcPct val="115000"/>
              </a:lnSpc>
              <a:spcBef>
                <a:spcPts val="0"/>
              </a:spcBef>
              <a:spcAft>
                <a:spcPts val="0"/>
              </a:spcAft>
              <a:buClr>
                <a:srgbClr val="00000A"/>
              </a:buClr>
              <a:buSzPts val="2200"/>
              <a:buFont typeface="Times New Roman"/>
              <a:buChar char="●"/>
            </a:pPr>
            <a:r>
              <a:rPr b="1" lang="en-US" sz="2200">
                <a:solidFill>
                  <a:srgbClr val="00000A"/>
                </a:solidFill>
                <a:latin typeface="Times New Roman"/>
                <a:ea typeface="Times New Roman"/>
                <a:cs typeface="Times New Roman"/>
                <a:sym typeface="Times New Roman"/>
              </a:rPr>
              <a:t>iOT Components connected</a:t>
            </a:r>
            <a:endParaRPr b="1" sz="2200">
              <a:solidFill>
                <a:srgbClr val="00000A"/>
              </a:solidFill>
              <a:latin typeface="Times New Roman"/>
              <a:ea typeface="Times New Roman"/>
              <a:cs typeface="Times New Roman"/>
              <a:sym typeface="Times New Roman"/>
            </a:endParaRPr>
          </a:p>
          <a:p>
            <a:pPr indent="-368300" lvl="1" marL="914400" rtl="0" algn="l">
              <a:lnSpc>
                <a:spcPct val="115000"/>
              </a:lnSpc>
              <a:spcBef>
                <a:spcPts val="0"/>
              </a:spcBef>
              <a:spcAft>
                <a:spcPts val="0"/>
              </a:spcAft>
              <a:buClr>
                <a:srgbClr val="00000A"/>
              </a:buClr>
              <a:buSzPts val="2200"/>
              <a:buFont typeface="Times New Roman"/>
              <a:buChar char="○"/>
            </a:pPr>
            <a:r>
              <a:rPr lang="en-US" sz="1800">
                <a:solidFill>
                  <a:srgbClr val="00000A"/>
                </a:solidFill>
                <a:latin typeface="Times New Roman"/>
                <a:ea typeface="Times New Roman"/>
                <a:cs typeface="Times New Roman"/>
                <a:sym typeface="Times New Roman"/>
              </a:rPr>
              <a:t>The load cell was connected to an arduino board through an amplifier to detect minimal changes in weight. The arduino communicates with the app via a bluetooth module.</a:t>
            </a:r>
            <a:endParaRPr b="1" sz="2200">
              <a:solidFill>
                <a:srgbClr val="00000A"/>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US" sz="2200">
                <a:solidFill>
                  <a:srgbClr val="00000A"/>
                </a:solidFill>
                <a:latin typeface="Times New Roman"/>
                <a:ea typeface="Times New Roman"/>
                <a:cs typeface="Times New Roman"/>
                <a:sym typeface="Times New Roman"/>
              </a:rPr>
              <a:t> </a:t>
            </a:r>
            <a:endParaRPr sz="1800">
              <a:solidFill>
                <a:srgbClr val="00000A"/>
              </a:solidFill>
              <a:latin typeface="Times New Roman"/>
              <a:ea typeface="Times New Roman"/>
              <a:cs typeface="Times New Roman"/>
              <a:sym typeface="Times New Roman"/>
            </a:endParaRPr>
          </a:p>
        </p:txBody>
      </p:sp>
      <p:pic>
        <p:nvPicPr>
          <p:cNvPr id="259" name="Google Shape;259;p11"/>
          <p:cNvPicPr preferRelativeResize="0"/>
          <p:nvPr/>
        </p:nvPicPr>
        <p:blipFill>
          <a:blip r:embed="rId3">
            <a:alphaModFix/>
          </a:blip>
          <a:stretch>
            <a:fillRect/>
          </a:stretch>
        </p:blipFill>
        <p:spPr>
          <a:xfrm>
            <a:off x="633600" y="3592601"/>
            <a:ext cx="10311671" cy="3190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3"/>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Documentation</a:t>
            </a:r>
            <a:endParaRPr/>
          </a:p>
        </p:txBody>
      </p:sp>
      <p:sp>
        <p:nvSpPr>
          <p:cNvPr id="265" name="Google Shape;265;p13"/>
          <p:cNvSpPr txBox="1"/>
          <p:nvPr>
            <p:ph idx="1" type="body"/>
          </p:nvPr>
        </p:nvSpPr>
        <p:spPr>
          <a:xfrm>
            <a:off x="838200" y="1295400"/>
            <a:ext cx="10515600" cy="4881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000"/>
              </a:spcBef>
              <a:spcAft>
                <a:spcPts val="0"/>
              </a:spcAft>
              <a:buClr>
                <a:schemeClr val="dk1"/>
              </a:buClr>
              <a:buSzPts val="2800"/>
              <a:buFont typeface="Noto Sans Symbols"/>
              <a:buChar char="▪"/>
            </a:pPr>
            <a:r>
              <a:rPr lang="en-US"/>
              <a:t>IEEE Paper link: </a:t>
            </a:r>
            <a:r>
              <a:rPr lang="en-US" u="sng">
                <a:solidFill>
                  <a:schemeClr val="hlink"/>
                </a:solidFill>
                <a:hlinkClick r:id="rId3"/>
              </a:rPr>
              <a:t>https://www.overleaf.com/read/cqskgjbgwnwt</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t>Video of the project</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t>Github repository link: </a:t>
            </a:r>
            <a:r>
              <a:rPr lang="en-US" u="sng">
                <a:solidFill>
                  <a:schemeClr val="hlink"/>
                </a:solidFill>
                <a:hlinkClick r:id="rId4"/>
              </a:rPr>
              <a:t>https://github.com/svscsantosh/Automated-Shopping-Cart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5"/>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Conclusion and Future work</a:t>
            </a:r>
            <a:endParaRPr/>
          </a:p>
        </p:txBody>
      </p:sp>
      <p:grpSp>
        <p:nvGrpSpPr>
          <p:cNvPr id="271" name="Google Shape;271;p15"/>
          <p:cNvGrpSpPr/>
          <p:nvPr/>
        </p:nvGrpSpPr>
        <p:grpSpPr>
          <a:xfrm>
            <a:off x="690000" y="955275"/>
            <a:ext cx="11149621" cy="3974736"/>
            <a:chOff x="-141656" y="-304186"/>
            <a:chExt cx="10657256" cy="3557766"/>
          </a:xfrm>
        </p:grpSpPr>
        <p:cxnSp>
          <p:nvCxnSpPr>
            <p:cNvPr id="272" name="Google Shape;272;p15"/>
            <p:cNvCxnSpPr/>
            <p:nvPr/>
          </p:nvCxnSpPr>
          <p:spPr>
            <a:xfrm>
              <a:off x="0" y="2383"/>
              <a:ext cx="10515600" cy="0"/>
            </a:xfrm>
            <a:prstGeom prst="straightConnector1">
              <a:avLst/>
            </a:prstGeom>
            <a:solidFill>
              <a:schemeClr val="accent2"/>
            </a:solidFill>
            <a:ln cap="flat" cmpd="sng" w="12700">
              <a:solidFill>
                <a:schemeClr val="accent2"/>
              </a:solidFill>
              <a:prstDash val="solid"/>
              <a:miter lim="800000"/>
              <a:headEnd len="sm" w="sm" type="none"/>
              <a:tailEnd len="sm" w="sm" type="none"/>
            </a:ln>
          </p:spPr>
        </p:cxnSp>
        <p:sp>
          <p:nvSpPr>
            <p:cNvPr id="273" name="Google Shape;273;p15"/>
            <p:cNvSpPr/>
            <p:nvPr/>
          </p:nvSpPr>
          <p:spPr>
            <a:xfrm>
              <a:off x="0" y="2383"/>
              <a:ext cx="10515600" cy="162559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txBox="1"/>
            <p:nvPr/>
          </p:nvSpPr>
          <p:spPr>
            <a:xfrm>
              <a:off x="0" y="69700"/>
              <a:ext cx="10515600" cy="1625700"/>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Clr>
                  <a:schemeClr val="dk1"/>
                </a:buClr>
                <a:buSzPts val="2800"/>
                <a:buFont typeface="Calibri"/>
                <a:buNone/>
              </a:pPr>
              <a:r>
                <a:t/>
              </a:r>
              <a:endParaRPr/>
            </a:p>
          </p:txBody>
        </p:sp>
        <p:cxnSp>
          <p:nvCxnSpPr>
            <p:cNvPr id="275" name="Google Shape;275;p15"/>
            <p:cNvCxnSpPr/>
            <p:nvPr/>
          </p:nvCxnSpPr>
          <p:spPr>
            <a:xfrm>
              <a:off x="0" y="1627982"/>
              <a:ext cx="10515600" cy="0"/>
            </a:xfrm>
            <a:prstGeom prst="straightConnector1">
              <a:avLst/>
            </a:prstGeom>
            <a:solidFill>
              <a:schemeClr val="accent2"/>
            </a:solidFill>
            <a:ln cap="flat" cmpd="sng" w="12700">
              <a:solidFill>
                <a:schemeClr val="accent2"/>
              </a:solidFill>
              <a:prstDash val="solid"/>
              <a:miter lim="800000"/>
              <a:headEnd len="sm" w="sm" type="none"/>
              <a:tailEnd len="sm" w="sm" type="none"/>
            </a:ln>
          </p:spPr>
        </p:cxnSp>
        <p:sp>
          <p:nvSpPr>
            <p:cNvPr id="276" name="Google Shape;276;p15"/>
            <p:cNvSpPr/>
            <p:nvPr/>
          </p:nvSpPr>
          <p:spPr>
            <a:xfrm>
              <a:off x="0" y="1627982"/>
              <a:ext cx="10515600" cy="162559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txBox="1"/>
            <p:nvPr/>
          </p:nvSpPr>
          <p:spPr>
            <a:xfrm>
              <a:off x="-141656" y="-304186"/>
              <a:ext cx="10657200" cy="2967300"/>
            </a:xfrm>
            <a:prstGeom prst="rect">
              <a:avLst/>
            </a:prstGeom>
            <a:noFill/>
            <a:ln>
              <a:noFill/>
            </a:ln>
          </p:spPr>
          <p:txBody>
            <a:bodyPr anchorCtr="0" anchor="t" bIns="106675" lIns="106675" spcFirstLastPara="1" rIns="106675" wrap="square" tIns="106675">
              <a:noAutofit/>
            </a:bodyPr>
            <a:lstStyle/>
            <a:p>
              <a:pPr indent="0" lvl="0" marL="457200" marR="0" rtl="0" algn="l">
                <a:lnSpc>
                  <a:spcPct val="90000"/>
                </a:lnSpc>
                <a:spcBef>
                  <a:spcPts val="0"/>
                </a:spcBef>
                <a:spcAft>
                  <a:spcPts val="0"/>
                </a:spcAft>
                <a:buNone/>
              </a:pPr>
              <a:r>
                <a:t/>
              </a:r>
              <a:endParaRPr sz="2200">
                <a:solidFill>
                  <a:schemeClr val="dk1"/>
                </a:solidFill>
              </a:endParaRPr>
            </a:p>
            <a:p>
              <a:pPr indent="0" lvl="0" marL="457200" marR="0" rtl="0" algn="l">
                <a:lnSpc>
                  <a:spcPct val="90000"/>
                </a:lnSpc>
                <a:spcBef>
                  <a:spcPts val="0"/>
                </a:spcBef>
                <a:spcAft>
                  <a:spcPts val="0"/>
                </a:spcAft>
                <a:buNone/>
              </a:pPr>
              <a:r>
                <a:rPr lang="en-US" sz="2200">
                  <a:solidFill>
                    <a:schemeClr val="dk1"/>
                  </a:solidFill>
                </a:rPr>
                <a:t>Plan to make it work even for items with barcode.</a:t>
              </a:r>
              <a:endParaRPr sz="2200">
                <a:solidFill>
                  <a:schemeClr val="dk1"/>
                </a:solidFill>
              </a:endParaRPr>
            </a:p>
            <a:p>
              <a:pPr indent="0" lvl="0" marL="457200" marR="0" rtl="0" algn="l">
                <a:lnSpc>
                  <a:spcPct val="90000"/>
                </a:lnSpc>
                <a:spcBef>
                  <a:spcPts val="0"/>
                </a:spcBef>
                <a:spcAft>
                  <a:spcPts val="0"/>
                </a:spcAft>
                <a:buNone/>
              </a:pPr>
              <a:r>
                <a:t/>
              </a:r>
              <a:endParaRPr sz="2200">
                <a:solidFill>
                  <a:schemeClr val="dk1"/>
                </a:solidFill>
              </a:endParaRPr>
            </a:p>
            <a:p>
              <a:pPr indent="0" lvl="0" marL="457200" marR="0" rtl="0" algn="l">
                <a:lnSpc>
                  <a:spcPct val="90000"/>
                </a:lnSpc>
                <a:spcBef>
                  <a:spcPts val="0"/>
                </a:spcBef>
                <a:spcAft>
                  <a:spcPts val="0"/>
                </a:spcAft>
                <a:buNone/>
              </a:pPr>
              <a:r>
                <a:rPr lang="en-US" sz="2200">
                  <a:solidFill>
                    <a:schemeClr val="dk1"/>
                  </a:solidFill>
                </a:rPr>
                <a:t>Plan to make it more user friendly by reducing wait time (35s).</a:t>
              </a:r>
              <a:endParaRPr sz="2200">
                <a:solidFill>
                  <a:schemeClr val="dk1"/>
                </a:solidFill>
              </a:endParaRPr>
            </a:p>
            <a:p>
              <a:pPr indent="0" lvl="0" marL="457200" marR="0" rtl="0" algn="l">
                <a:lnSpc>
                  <a:spcPct val="90000"/>
                </a:lnSpc>
                <a:spcBef>
                  <a:spcPts val="0"/>
                </a:spcBef>
                <a:spcAft>
                  <a:spcPts val="0"/>
                </a:spcAft>
                <a:buNone/>
              </a:pPr>
              <a:r>
                <a:t/>
              </a:r>
              <a:endParaRPr sz="2200">
                <a:solidFill>
                  <a:schemeClr val="dk1"/>
                </a:solidFill>
              </a:endParaRPr>
            </a:p>
            <a:p>
              <a:pPr indent="0" lvl="0" marL="457200" rtl="0" algn="l">
                <a:lnSpc>
                  <a:spcPct val="90000"/>
                </a:lnSpc>
                <a:spcBef>
                  <a:spcPts val="0"/>
                </a:spcBef>
                <a:spcAft>
                  <a:spcPts val="0"/>
                </a:spcAft>
                <a:buNone/>
              </a:pPr>
              <a:r>
                <a:rPr lang="en-US" sz="2200">
                  <a:solidFill>
                    <a:schemeClr val="dk1"/>
                  </a:solidFill>
                </a:rPr>
                <a:t>Plan to implement real-time classification.</a:t>
              </a:r>
              <a:endParaRPr sz="2200">
                <a:solidFill>
                  <a:schemeClr val="dk1"/>
                </a:solidFill>
              </a:endParaRPr>
            </a:p>
            <a:p>
              <a:pPr indent="0" lvl="0" marL="457200" rtl="0" algn="l">
                <a:lnSpc>
                  <a:spcPct val="90000"/>
                </a:lnSpc>
                <a:spcBef>
                  <a:spcPts val="0"/>
                </a:spcBef>
                <a:spcAft>
                  <a:spcPts val="0"/>
                </a:spcAft>
                <a:buNone/>
              </a:pPr>
              <a:r>
                <a:t/>
              </a:r>
              <a:endParaRPr sz="2200">
                <a:solidFill>
                  <a:schemeClr val="dk1"/>
                </a:solidFill>
              </a:endParaRPr>
            </a:p>
            <a:p>
              <a:pPr indent="0" lvl="0" marL="457200" rtl="0" algn="l">
                <a:lnSpc>
                  <a:spcPct val="90000"/>
                </a:lnSpc>
                <a:spcBef>
                  <a:spcPts val="0"/>
                </a:spcBef>
                <a:spcAft>
                  <a:spcPts val="0"/>
                </a:spcAft>
                <a:buNone/>
              </a:pPr>
              <a:r>
                <a:rPr lang="en-US" sz="2200">
                  <a:solidFill>
                    <a:schemeClr val="dk1"/>
                  </a:solidFill>
                </a:rPr>
                <a:t>Plan to improve load bearing plate and overall wiring layout.</a:t>
              </a:r>
              <a:endParaRPr sz="2200">
                <a:solidFill>
                  <a:schemeClr val="dk1"/>
                </a:solidFill>
              </a:endParaRPr>
            </a:p>
            <a:p>
              <a:pPr indent="0" lvl="0" marL="457200" rtl="0" algn="l">
                <a:lnSpc>
                  <a:spcPct val="90000"/>
                </a:lnSpc>
                <a:spcBef>
                  <a:spcPts val="0"/>
                </a:spcBef>
                <a:spcAft>
                  <a:spcPts val="0"/>
                </a:spcAft>
                <a:buNone/>
              </a:pPr>
              <a:r>
                <a:t/>
              </a:r>
              <a:endParaRPr sz="2200">
                <a:solidFill>
                  <a:schemeClr val="dk1"/>
                </a:solidFill>
              </a:endParaRPr>
            </a:p>
            <a:p>
              <a:pPr indent="0" lvl="0" marL="457200" rtl="0" algn="l">
                <a:lnSpc>
                  <a:spcPct val="90000"/>
                </a:lnSpc>
                <a:spcBef>
                  <a:spcPts val="0"/>
                </a:spcBef>
                <a:spcAft>
                  <a:spcPts val="0"/>
                </a:spcAft>
                <a:buNone/>
              </a:pPr>
              <a:r>
                <a:t/>
              </a:r>
              <a:endParaRPr sz="2200">
                <a:solidFill>
                  <a:schemeClr val="dk1"/>
                </a:solidFill>
              </a:endParaRPr>
            </a:p>
          </p:txBody>
        </p:sp>
        <p:cxnSp>
          <p:nvCxnSpPr>
            <p:cNvPr id="278" name="Google Shape;278;p15"/>
            <p:cNvCxnSpPr/>
            <p:nvPr/>
          </p:nvCxnSpPr>
          <p:spPr>
            <a:xfrm>
              <a:off x="0" y="3253580"/>
              <a:ext cx="10515600" cy="0"/>
            </a:xfrm>
            <a:prstGeom prst="straightConnector1">
              <a:avLst/>
            </a:prstGeom>
            <a:solidFill>
              <a:schemeClr val="accent2"/>
            </a:solidFill>
            <a:ln cap="flat" cmpd="sng" w="12700">
              <a:solidFill>
                <a:schemeClr val="accent2"/>
              </a:solidFill>
              <a:prstDash val="solid"/>
              <a:miter lim="800000"/>
              <a:headEnd len="sm" w="sm" type="none"/>
              <a:tailEnd len="sm" w="sm" type="none"/>
            </a:ln>
          </p:spPr>
        </p:cxn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6"/>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References</a:t>
            </a:r>
            <a:endParaRPr b="1"/>
          </a:p>
        </p:txBody>
      </p:sp>
      <p:sp>
        <p:nvSpPr>
          <p:cNvPr id="284" name="Google Shape;284;p16"/>
          <p:cNvSpPr txBox="1"/>
          <p:nvPr/>
        </p:nvSpPr>
        <p:spPr>
          <a:xfrm>
            <a:off x="727575" y="1374300"/>
            <a:ext cx="10455300" cy="503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US" sz="2200">
                <a:solidFill>
                  <a:srgbClr val="00000A"/>
                </a:solidFill>
                <a:latin typeface="Times New Roman"/>
                <a:ea typeface="Times New Roman"/>
                <a:cs typeface="Times New Roman"/>
                <a:sym typeface="Times New Roman"/>
              </a:rPr>
              <a:t>REFERENCES</a:t>
            </a:r>
            <a:endParaRPr b="1" sz="2200">
              <a:solidFill>
                <a:srgbClr val="00000A"/>
              </a:solidFill>
              <a:latin typeface="Times New Roman"/>
              <a:ea typeface="Times New Roman"/>
              <a:cs typeface="Times New Roman"/>
              <a:sym typeface="Times New Roman"/>
            </a:endParaRPr>
          </a:p>
          <a:p>
            <a:pPr indent="0" lvl="0" marL="355600" rtl="0" algn="l">
              <a:lnSpc>
                <a:spcPct val="150000"/>
              </a:lnSpc>
              <a:spcBef>
                <a:spcPts val="1200"/>
              </a:spcBef>
              <a:spcAft>
                <a:spcPts val="0"/>
              </a:spcAft>
              <a:buClr>
                <a:schemeClr val="dk1"/>
              </a:buClr>
              <a:buSzPts val="1100"/>
              <a:buFont typeface="Arial"/>
              <a:buNone/>
            </a:pPr>
            <a:r>
              <a:rPr lang="en-US" sz="12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a:t>
            </a:r>
            <a:r>
              <a:rPr lang="en-US" sz="16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1]</a:t>
            </a:r>
            <a:r>
              <a:rPr lang="en-US" sz="1600">
                <a:solidFill>
                  <a:srgbClr val="00000A"/>
                </a:solidFill>
                <a:latin typeface="Times New Roman"/>
                <a:ea typeface="Times New Roman"/>
                <a:cs typeface="Times New Roman"/>
                <a:sym typeface="Times New Roman"/>
              </a:rPr>
              <a:t> Jaime Duque Domingo , Roberto Medina Aparicio, and Luis Miguel Rodrigo. “Cross Validation Voting for Improving CNN Classification in Grocery Products.” </a:t>
            </a:r>
            <a:r>
              <a:rPr i="1" lang="en-US" sz="1600">
                <a:solidFill>
                  <a:srgbClr val="00000A"/>
                </a:solidFill>
                <a:latin typeface="Times New Roman"/>
                <a:ea typeface="Times New Roman"/>
                <a:cs typeface="Times New Roman"/>
                <a:sym typeface="Times New Roman"/>
              </a:rPr>
              <a:t>IEEE Access</a:t>
            </a:r>
            <a:r>
              <a:rPr lang="en-US" sz="1600">
                <a:solidFill>
                  <a:srgbClr val="00000A"/>
                </a:solidFill>
                <a:latin typeface="Times New Roman"/>
                <a:ea typeface="Times New Roman"/>
                <a:cs typeface="Times New Roman"/>
                <a:sym typeface="Times New Roman"/>
              </a:rPr>
              <a:t> 10 (2022): 20913–25. </a:t>
            </a:r>
            <a:endParaRPr sz="1600">
              <a:solidFill>
                <a:srgbClr val="00000A"/>
              </a:solidFill>
              <a:latin typeface="Times New Roman"/>
              <a:ea typeface="Times New Roman"/>
              <a:cs typeface="Times New Roman"/>
              <a:sym typeface="Times New Roman"/>
            </a:endParaRPr>
          </a:p>
          <a:p>
            <a:pPr indent="0" lvl="0" marL="355600" rtl="0" algn="l">
              <a:lnSpc>
                <a:spcPct val="150000"/>
              </a:lnSpc>
              <a:spcBef>
                <a:spcPts val="1200"/>
              </a:spcBef>
              <a:spcAft>
                <a:spcPts val="0"/>
              </a:spcAft>
              <a:buClr>
                <a:schemeClr val="dk1"/>
              </a:buClr>
              <a:buSzPts val="1100"/>
              <a:buFont typeface="Arial"/>
              <a:buNone/>
            </a:pPr>
            <a:r>
              <a:rPr lang="en-US" sz="16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[2]</a:t>
            </a:r>
            <a:r>
              <a:rPr lang="en-US" sz="1600">
                <a:solidFill>
                  <a:srgbClr val="00000A"/>
                </a:solidFill>
                <a:latin typeface="Times New Roman"/>
                <a:ea typeface="Times New Roman"/>
                <a:cs typeface="Times New Roman"/>
                <a:sym typeface="Times New Roman"/>
              </a:rPr>
              <a:t> Shubham B Dubey, Gaurav M Kadam, and Omkar Angane. “International Research Journal of Engineering and Technology (IRJET).” </a:t>
            </a:r>
            <a:r>
              <a:rPr i="1" lang="en-US" sz="1600">
                <a:solidFill>
                  <a:srgbClr val="00000A"/>
                </a:solidFill>
                <a:latin typeface="Times New Roman"/>
                <a:ea typeface="Times New Roman"/>
                <a:cs typeface="Times New Roman"/>
                <a:sym typeface="Times New Roman"/>
              </a:rPr>
              <a:t>Android Application for Grocery Ordering System</a:t>
            </a:r>
            <a:r>
              <a:rPr lang="en-US" sz="1600">
                <a:solidFill>
                  <a:srgbClr val="00000A"/>
                </a:solidFill>
                <a:latin typeface="Times New Roman"/>
                <a:ea typeface="Times New Roman"/>
                <a:cs typeface="Times New Roman"/>
                <a:sym typeface="Times New Roman"/>
              </a:rPr>
              <a:t>, 2021.</a:t>
            </a:r>
            <a:endParaRPr sz="1600">
              <a:solidFill>
                <a:srgbClr val="00000A"/>
              </a:solidFill>
              <a:latin typeface="Times New Roman"/>
              <a:ea typeface="Times New Roman"/>
              <a:cs typeface="Times New Roman"/>
              <a:sym typeface="Times New Roman"/>
            </a:endParaRPr>
          </a:p>
          <a:p>
            <a:pPr indent="0" lvl="0" marL="355600" rtl="0" algn="l">
              <a:lnSpc>
                <a:spcPct val="150000"/>
              </a:lnSpc>
              <a:spcBef>
                <a:spcPts val="1200"/>
              </a:spcBef>
              <a:spcAft>
                <a:spcPts val="0"/>
              </a:spcAft>
              <a:buClr>
                <a:schemeClr val="dk1"/>
              </a:buClr>
              <a:buSzPts val="1100"/>
              <a:buFont typeface="Arial"/>
              <a:buNone/>
            </a:pPr>
            <a:r>
              <a:rPr lang="en-US" sz="160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[3]</a:t>
            </a:r>
            <a:r>
              <a:rPr lang="en-US" sz="1600">
                <a:solidFill>
                  <a:srgbClr val="00000A"/>
                </a:solidFill>
                <a:latin typeface="Times New Roman"/>
                <a:ea typeface="Times New Roman"/>
                <a:cs typeface="Times New Roman"/>
                <a:sym typeface="Times New Roman"/>
              </a:rPr>
              <a:t> Marcus Klasson, Cheng Zhang, and Hedvig Kjellstrom. “A Hierarchical Grocery Store Image Dataset with Visual and Semantic Labels.” </a:t>
            </a:r>
            <a:r>
              <a:rPr i="1" lang="en-US" sz="1600">
                <a:solidFill>
                  <a:srgbClr val="00000A"/>
                </a:solidFill>
                <a:latin typeface="Times New Roman"/>
                <a:ea typeface="Times New Roman"/>
                <a:cs typeface="Times New Roman"/>
                <a:sym typeface="Times New Roman"/>
              </a:rPr>
              <a:t>2019 IEEE Winter Conference on Applications of Computer Vision (WACV)</a:t>
            </a:r>
            <a:r>
              <a:rPr lang="en-US" sz="1600">
                <a:solidFill>
                  <a:srgbClr val="00000A"/>
                </a:solidFill>
                <a:latin typeface="Times New Roman"/>
                <a:ea typeface="Times New Roman"/>
                <a:cs typeface="Times New Roman"/>
                <a:sym typeface="Times New Roman"/>
              </a:rPr>
              <a:t>, 2019. </a:t>
            </a:r>
            <a:endParaRPr sz="1600">
              <a:solidFill>
                <a:srgbClr val="00000A"/>
              </a:solidFill>
              <a:latin typeface="Times New Roman"/>
              <a:ea typeface="Times New Roman"/>
              <a:cs typeface="Times New Roman"/>
              <a:sym typeface="Times New Roman"/>
            </a:endParaRPr>
          </a:p>
          <a:p>
            <a:pPr indent="0" lvl="0" marL="355600" rtl="0" algn="l">
              <a:lnSpc>
                <a:spcPct val="150000"/>
              </a:lnSpc>
              <a:spcBef>
                <a:spcPts val="1200"/>
              </a:spcBef>
              <a:spcAft>
                <a:spcPts val="0"/>
              </a:spcAft>
              <a:buClr>
                <a:schemeClr val="dk1"/>
              </a:buClr>
              <a:buSzPts val="1100"/>
              <a:buFont typeface="Arial"/>
              <a:buNone/>
            </a:pPr>
            <a:r>
              <a:rPr lang="en-US" sz="1600" u="sng">
                <a:solidFill>
                  <a:srgbClr val="1155CC"/>
                </a:solidFill>
                <a:latin typeface="Times New Roman"/>
                <a:ea typeface="Times New Roman"/>
                <a:cs typeface="Times New Roman"/>
                <a:sym typeface="Times New Roman"/>
                <a:hlinkClick r:id="rId7">
                  <a:extLst>
                    <a:ext uri="{A12FA001-AC4F-418D-AE19-62706E023703}">
                      <ahyp:hlinkClr val="tx"/>
                    </a:ext>
                  </a:extLst>
                </a:hlinkClick>
              </a:rPr>
              <a:t>[4]</a:t>
            </a:r>
            <a:r>
              <a:rPr lang="en-US" sz="1600">
                <a:solidFill>
                  <a:srgbClr val="00000A"/>
                </a:solidFill>
                <a:latin typeface="Times New Roman"/>
                <a:ea typeface="Times New Roman"/>
                <a:cs typeface="Times New Roman"/>
                <a:sym typeface="Times New Roman"/>
              </a:rPr>
              <a:t> Jose Luis Rojas-Aranda, Jose Ignacio Nunez-Varela, J. C. Cuevas-Tello, and Gabriela Rangel-Ramirez. “Fruit Classification for Retail Stores Using Deep Learning.” </a:t>
            </a:r>
            <a:r>
              <a:rPr i="1" lang="en-US" sz="1600">
                <a:solidFill>
                  <a:srgbClr val="00000A"/>
                </a:solidFill>
                <a:latin typeface="Times New Roman"/>
                <a:ea typeface="Times New Roman"/>
                <a:cs typeface="Times New Roman"/>
                <a:sym typeface="Times New Roman"/>
              </a:rPr>
              <a:t>Lecture Notes in Computer Science</a:t>
            </a:r>
            <a:r>
              <a:rPr lang="en-US" sz="1600">
                <a:solidFill>
                  <a:srgbClr val="00000A"/>
                </a:solidFill>
                <a:latin typeface="Times New Roman"/>
                <a:ea typeface="Times New Roman"/>
                <a:cs typeface="Times New Roman"/>
                <a:sym typeface="Times New Roman"/>
              </a:rPr>
              <a:t>, 2020, 3–13. </a:t>
            </a:r>
            <a:endParaRPr sz="1600">
              <a:solidFill>
                <a:srgbClr val="00000A"/>
              </a:solidFill>
              <a:latin typeface="Times New Roman"/>
              <a:ea typeface="Times New Roman"/>
              <a:cs typeface="Times New Roman"/>
              <a:sym typeface="Times New Roman"/>
            </a:endParaRPr>
          </a:p>
          <a:p>
            <a:pPr indent="0" lvl="0" marL="355600" rtl="0" algn="l">
              <a:lnSpc>
                <a:spcPct val="150000"/>
              </a:lnSpc>
              <a:spcBef>
                <a:spcPts val="1200"/>
              </a:spcBef>
              <a:spcAft>
                <a:spcPts val="1200"/>
              </a:spcAft>
              <a:buClr>
                <a:schemeClr val="dk1"/>
              </a:buClr>
              <a:buSzPts val="1100"/>
              <a:buFont typeface="Arial"/>
              <a:buNone/>
            </a:pPr>
            <a:r>
              <a:rPr lang="en-US" sz="1600" u="sng">
                <a:solidFill>
                  <a:srgbClr val="1155CC"/>
                </a:solidFill>
                <a:latin typeface="Times New Roman"/>
                <a:ea typeface="Times New Roman"/>
                <a:cs typeface="Times New Roman"/>
                <a:sym typeface="Times New Roman"/>
                <a:hlinkClick r:id="rId8">
                  <a:extLst>
                    <a:ext uri="{A12FA001-AC4F-418D-AE19-62706E023703}">
                      <ahyp:hlinkClr val="tx"/>
                    </a:ext>
                  </a:extLst>
                </a:hlinkClick>
              </a:rPr>
              <a:t>[5]</a:t>
            </a:r>
            <a:r>
              <a:rPr lang="en-US" sz="1600">
                <a:solidFill>
                  <a:srgbClr val="00000A"/>
                </a:solidFill>
                <a:latin typeface="Times New Roman"/>
                <a:ea typeface="Times New Roman"/>
                <a:cs typeface="Times New Roman"/>
                <a:sym typeface="Times New Roman"/>
              </a:rPr>
              <a:t> Ameema Zainab, and Dabeeruddin Syed. “Deployment of Deep Learning Models on Resource-Deficient Devices for Object Detection.” </a:t>
            </a:r>
            <a:r>
              <a:rPr i="1" lang="en-US" sz="1600">
                <a:solidFill>
                  <a:srgbClr val="00000A"/>
                </a:solidFill>
                <a:latin typeface="Times New Roman"/>
                <a:ea typeface="Times New Roman"/>
                <a:cs typeface="Times New Roman"/>
                <a:sym typeface="Times New Roman"/>
              </a:rPr>
              <a:t>2020 IEEE International Conference on Informatics, IoT, and Enabling Technologies (ICIoT)</a:t>
            </a:r>
            <a:r>
              <a:rPr lang="en-US" sz="1600">
                <a:solidFill>
                  <a:srgbClr val="00000A"/>
                </a:solidFill>
                <a:latin typeface="Times New Roman"/>
                <a:ea typeface="Times New Roman"/>
                <a:cs typeface="Times New Roman"/>
                <a:sym typeface="Times New Roman"/>
              </a:rPr>
              <a:t>, 2020. </a:t>
            </a:r>
            <a:endParaRPr sz="18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8"/>
          <p:cNvSpPr/>
          <p:nvPr/>
        </p:nvSpPr>
        <p:spPr>
          <a:xfrm>
            <a:off x="3865501" y="2971800"/>
            <a:ext cx="3164392" cy="83099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4800">
                <a:solidFill>
                  <a:srgbClr val="FF0000"/>
                </a:solidFill>
                <a:latin typeface="Trebuchet MS"/>
                <a:ea typeface="Trebuchet MS"/>
                <a:cs typeface="Trebuchet MS"/>
                <a:sym typeface="Trebuchet M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3"/>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Abstract</a:t>
            </a:r>
            <a:endParaRPr b="1"/>
          </a:p>
        </p:txBody>
      </p:sp>
      <p:sp>
        <p:nvSpPr>
          <p:cNvPr id="94" name="Google Shape;94;p3"/>
          <p:cNvSpPr txBox="1"/>
          <p:nvPr/>
        </p:nvSpPr>
        <p:spPr>
          <a:xfrm>
            <a:off x="202100" y="1260650"/>
            <a:ext cx="11362500" cy="4683900"/>
          </a:xfrm>
          <a:prstGeom prst="rect">
            <a:avLst/>
          </a:prstGeom>
          <a:noFill/>
          <a:ln>
            <a:noFill/>
          </a:ln>
        </p:spPr>
        <p:txBody>
          <a:bodyPr anchorCtr="0" anchor="t" bIns="91425" lIns="91425" spcFirstLastPara="1" rIns="91425" wrap="square" tIns="91425">
            <a:spAutoFit/>
          </a:bodyPr>
          <a:lstStyle/>
          <a:p>
            <a:pPr indent="-368300" lvl="0" marL="457200" rtl="0" algn="just">
              <a:lnSpc>
                <a:spcPct val="115000"/>
              </a:lnSpc>
              <a:spcBef>
                <a:spcPts val="0"/>
              </a:spcBef>
              <a:spcAft>
                <a:spcPts val="0"/>
              </a:spcAft>
              <a:buClr>
                <a:schemeClr val="dk1"/>
              </a:buClr>
              <a:buSzPts val="2200"/>
              <a:buChar char="●"/>
            </a:pPr>
            <a:r>
              <a:rPr lang="en-US" sz="2200">
                <a:solidFill>
                  <a:schemeClr val="dk1"/>
                </a:solidFill>
              </a:rPr>
              <a:t>Shopping malls have become an integral part of city life </a:t>
            </a:r>
            <a:endParaRPr sz="2200">
              <a:solidFill>
                <a:schemeClr val="dk1"/>
              </a:solidFill>
            </a:endParaRPr>
          </a:p>
          <a:p>
            <a:pPr indent="-368300" lvl="0" marL="457200" rtl="0" algn="just">
              <a:lnSpc>
                <a:spcPct val="115000"/>
              </a:lnSpc>
              <a:spcBef>
                <a:spcPts val="0"/>
              </a:spcBef>
              <a:spcAft>
                <a:spcPts val="0"/>
              </a:spcAft>
              <a:buClr>
                <a:schemeClr val="dk1"/>
              </a:buClr>
              <a:buSzPts val="2200"/>
              <a:buChar char="●"/>
            </a:pPr>
            <a:r>
              <a:rPr lang="en-US" sz="2200">
                <a:solidFill>
                  <a:schemeClr val="dk1"/>
                </a:solidFill>
              </a:rPr>
              <a:t>Everyone is forced to stand in long queues to get the items billed. </a:t>
            </a:r>
            <a:endParaRPr sz="2200">
              <a:solidFill>
                <a:schemeClr val="dk1"/>
              </a:solidFill>
            </a:endParaRPr>
          </a:p>
          <a:p>
            <a:pPr indent="-368300" lvl="0" marL="457200" rtl="0" algn="just">
              <a:lnSpc>
                <a:spcPct val="115000"/>
              </a:lnSpc>
              <a:spcBef>
                <a:spcPts val="0"/>
              </a:spcBef>
              <a:spcAft>
                <a:spcPts val="0"/>
              </a:spcAft>
              <a:buClr>
                <a:schemeClr val="dk1"/>
              </a:buClr>
              <a:buSzPts val="2200"/>
              <a:buChar char="●"/>
            </a:pPr>
            <a:r>
              <a:rPr lang="en-US" sz="2200">
                <a:solidFill>
                  <a:schemeClr val="dk1"/>
                </a:solidFill>
              </a:rPr>
              <a:t>Every customer takes a variable amount of time to get their items billed, causing huge queues. </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lang="en-US" sz="2200">
                <a:solidFill>
                  <a:srgbClr val="00000A"/>
                </a:solidFill>
              </a:rPr>
              <a:t>Retail stores rely on cashiers or self-service checkout systems to process the customers’ purchases. Since most products have barcodes that can be scanned, the checkout time has already been minimized. </a:t>
            </a:r>
            <a:endParaRPr sz="2200">
              <a:solidFill>
                <a:srgbClr val="00000A"/>
              </a:solidFill>
            </a:endParaRPr>
          </a:p>
          <a:p>
            <a:pPr indent="-368300" lvl="0" marL="457200" rtl="0" algn="l">
              <a:lnSpc>
                <a:spcPct val="115000"/>
              </a:lnSpc>
              <a:spcBef>
                <a:spcPts val="0"/>
              </a:spcBef>
              <a:spcAft>
                <a:spcPts val="0"/>
              </a:spcAft>
              <a:buClr>
                <a:schemeClr val="dk1"/>
              </a:buClr>
              <a:buSzPts val="2200"/>
              <a:buChar char="●"/>
            </a:pPr>
            <a:r>
              <a:rPr lang="en-US" sz="2200">
                <a:solidFill>
                  <a:srgbClr val="00000A"/>
                </a:solidFill>
              </a:rPr>
              <a:t>However, fruits and vegetables are commonly processed differently. The cashier or the customer needs to manually identify the class of product being bought and look for it in the system. </a:t>
            </a:r>
            <a:endParaRPr sz="2200">
              <a:solidFill>
                <a:srgbClr val="00000A"/>
              </a:solidFill>
            </a:endParaRPr>
          </a:p>
          <a:p>
            <a:pPr indent="-368300" lvl="0" marL="457200" rtl="0" algn="l">
              <a:lnSpc>
                <a:spcPct val="115000"/>
              </a:lnSpc>
              <a:spcBef>
                <a:spcPts val="0"/>
              </a:spcBef>
              <a:spcAft>
                <a:spcPts val="0"/>
              </a:spcAft>
              <a:buClr>
                <a:srgbClr val="00000A"/>
              </a:buClr>
              <a:buSzPts val="2200"/>
              <a:buChar char="●"/>
            </a:pPr>
            <a:r>
              <a:rPr lang="en-US" sz="2200">
                <a:solidFill>
                  <a:srgbClr val="00000A"/>
                </a:solidFill>
              </a:rPr>
              <a:t>Our product aims to cut down all the </a:t>
            </a:r>
            <a:r>
              <a:rPr lang="en-US" sz="2200">
                <a:solidFill>
                  <a:srgbClr val="00000A"/>
                </a:solidFill>
              </a:rPr>
              <a:t>hassle faced when a user shops for groceries.</a:t>
            </a:r>
            <a:endParaRPr sz="22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4"/>
          <p:cNvSpPr txBox="1"/>
          <p:nvPr/>
        </p:nvSpPr>
        <p:spPr>
          <a:xfrm>
            <a:off x="1828800" y="1905000"/>
            <a:ext cx="8991600" cy="4191000"/>
          </a:xfrm>
          <a:prstGeom prst="rect">
            <a:avLst/>
          </a:prstGeom>
          <a:noFill/>
          <a:ln>
            <a:noFill/>
          </a:ln>
        </p:spPr>
        <p:txBody>
          <a:bodyPr anchorCtr="0" anchor="t" bIns="45700" lIns="91425" spcFirstLastPara="1" rIns="91425" wrap="square" tIns="45700">
            <a:noAutofit/>
          </a:bodyPr>
          <a:lstStyle/>
          <a:p>
            <a:pPr indent="-190500" lvl="0" marL="685791" marR="0" rtl="0" algn="just">
              <a:spcBef>
                <a:spcPts val="0"/>
              </a:spcBef>
              <a:spcAft>
                <a:spcPts val="0"/>
              </a:spcAft>
              <a:buClr>
                <a:schemeClr val="dk1"/>
              </a:buClr>
              <a:buSzPts val="2400"/>
              <a:buFont typeface="Noto Sans Symbols"/>
              <a:buNone/>
            </a:pPr>
            <a:r>
              <a:t/>
            </a:r>
            <a:endParaRPr sz="2400">
              <a:solidFill>
                <a:srgbClr val="0033CC"/>
              </a:solidFill>
              <a:latin typeface="Trebuchet MS"/>
              <a:ea typeface="Trebuchet MS"/>
              <a:cs typeface="Trebuchet MS"/>
              <a:sym typeface="Trebuchet MS"/>
            </a:endParaRPr>
          </a:p>
          <a:p>
            <a:pPr indent="-190500" lvl="0" marL="685791" marR="0" rtl="0" algn="just">
              <a:spcBef>
                <a:spcPts val="0"/>
              </a:spcBef>
              <a:spcAft>
                <a:spcPts val="0"/>
              </a:spcAft>
              <a:buClr>
                <a:schemeClr val="dk1"/>
              </a:buClr>
              <a:buSzPts val="2400"/>
              <a:buFont typeface="Noto Sans Symbols"/>
              <a:buNone/>
            </a:pPr>
            <a:r>
              <a:t/>
            </a:r>
            <a:endParaRPr sz="2400">
              <a:solidFill>
                <a:srgbClr val="0033CC"/>
              </a:solidFill>
              <a:latin typeface="Trebuchet MS"/>
              <a:ea typeface="Trebuchet MS"/>
              <a:cs typeface="Trebuchet MS"/>
              <a:sym typeface="Trebuchet MS"/>
            </a:endParaRPr>
          </a:p>
        </p:txBody>
      </p:sp>
      <p:sp>
        <p:nvSpPr>
          <p:cNvPr id="101" name="Google Shape;101;p4"/>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Summary of Requirements and Design</a:t>
            </a:r>
            <a:endParaRPr/>
          </a:p>
        </p:txBody>
      </p:sp>
      <p:sp>
        <p:nvSpPr>
          <p:cNvPr id="102" name="Google Shape;102;p4"/>
          <p:cNvSpPr txBox="1"/>
          <p:nvPr>
            <p:ph idx="1" type="body"/>
          </p:nvPr>
        </p:nvSpPr>
        <p:spPr>
          <a:xfrm>
            <a:off x="838200" y="1295400"/>
            <a:ext cx="11062500" cy="5445000"/>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90000"/>
              </a:lnSpc>
              <a:spcBef>
                <a:spcPts val="0"/>
              </a:spcBef>
              <a:spcAft>
                <a:spcPts val="0"/>
              </a:spcAft>
              <a:buNone/>
            </a:pPr>
            <a:r>
              <a:rPr b="1" lang="en-US" sz="3370">
                <a:latin typeface="Arial"/>
                <a:ea typeface="Arial"/>
                <a:cs typeface="Arial"/>
                <a:sym typeface="Arial"/>
              </a:rPr>
              <a:t>R</a:t>
            </a:r>
            <a:r>
              <a:rPr b="1" lang="en-US" sz="3370">
                <a:latin typeface="Arial"/>
                <a:ea typeface="Arial"/>
                <a:cs typeface="Arial"/>
                <a:sym typeface="Arial"/>
              </a:rPr>
              <a:t>equirements:</a:t>
            </a:r>
            <a:endParaRPr b="1" sz="3370">
              <a:latin typeface="Arial"/>
              <a:ea typeface="Arial"/>
              <a:cs typeface="Arial"/>
              <a:sym typeface="Arial"/>
            </a:endParaRPr>
          </a:p>
          <a:p>
            <a:pPr indent="0" lvl="0" marL="0" rtl="0" algn="just">
              <a:lnSpc>
                <a:spcPct val="90000"/>
              </a:lnSpc>
              <a:spcBef>
                <a:spcPts val="0"/>
              </a:spcBef>
              <a:spcAft>
                <a:spcPts val="0"/>
              </a:spcAft>
              <a:buNone/>
            </a:pPr>
            <a:r>
              <a:t/>
            </a:r>
            <a:endParaRPr sz="3370">
              <a:latin typeface="Arial"/>
              <a:ea typeface="Arial"/>
              <a:cs typeface="Arial"/>
              <a:sym typeface="Arial"/>
            </a:endParaRPr>
          </a:p>
          <a:p>
            <a:pPr indent="-368300" lvl="0" marL="457200" rtl="0" algn="just">
              <a:lnSpc>
                <a:spcPct val="115000"/>
              </a:lnSpc>
              <a:spcBef>
                <a:spcPts val="0"/>
              </a:spcBef>
              <a:spcAft>
                <a:spcPts val="0"/>
              </a:spcAft>
              <a:buSzPts val="2200"/>
              <a:buChar char="•"/>
            </a:pPr>
            <a:r>
              <a:rPr lang="en-US" sz="2200">
                <a:latin typeface="Arial"/>
                <a:ea typeface="Arial"/>
                <a:cs typeface="Arial"/>
                <a:sym typeface="Arial"/>
              </a:rPr>
              <a:t>Ability of system to classify items shown by user accurately.</a:t>
            </a:r>
            <a:endParaRPr sz="2200">
              <a:latin typeface="Arial"/>
              <a:ea typeface="Arial"/>
              <a:cs typeface="Arial"/>
              <a:sym typeface="Arial"/>
            </a:endParaRPr>
          </a:p>
          <a:p>
            <a:pPr indent="-368300" lvl="0" marL="457200" rtl="0" algn="just">
              <a:lnSpc>
                <a:spcPct val="115000"/>
              </a:lnSpc>
              <a:spcBef>
                <a:spcPts val="0"/>
              </a:spcBef>
              <a:spcAft>
                <a:spcPts val="0"/>
              </a:spcAft>
              <a:buSzPts val="2200"/>
              <a:buChar char="•"/>
            </a:pPr>
            <a:r>
              <a:rPr lang="en-US" sz="2200">
                <a:latin typeface="Arial"/>
                <a:ea typeface="Arial"/>
                <a:cs typeface="Arial"/>
                <a:sym typeface="Arial"/>
              </a:rPr>
              <a:t>Ability of the model to classify items within 3-4 seconds.</a:t>
            </a:r>
            <a:endParaRPr sz="2200">
              <a:latin typeface="Arial"/>
              <a:ea typeface="Arial"/>
              <a:cs typeface="Arial"/>
              <a:sym typeface="Arial"/>
            </a:endParaRPr>
          </a:p>
          <a:p>
            <a:pPr indent="-368300" lvl="0" marL="457200" rtl="0" algn="just">
              <a:lnSpc>
                <a:spcPct val="115000"/>
              </a:lnSpc>
              <a:spcBef>
                <a:spcPts val="0"/>
              </a:spcBef>
              <a:spcAft>
                <a:spcPts val="0"/>
              </a:spcAft>
              <a:buSzPts val="2200"/>
              <a:buChar char="•"/>
            </a:pPr>
            <a:r>
              <a:rPr lang="en-US" sz="2200">
                <a:latin typeface="Arial"/>
                <a:ea typeface="Arial"/>
                <a:cs typeface="Arial"/>
                <a:sym typeface="Arial"/>
              </a:rPr>
              <a:t>Fetch item details from database and add item to bill</a:t>
            </a:r>
            <a:endParaRPr sz="2200">
              <a:latin typeface="Arial"/>
              <a:ea typeface="Arial"/>
              <a:cs typeface="Arial"/>
              <a:sym typeface="Arial"/>
            </a:endParaRPr>
          </a:p>
          <a:p>
            <a:pPr indent="-368300" lvl="0" marL="457200" rtl="0" algn="just">
              <a:lnSpc>
                <a:spcPct val="115000"/>
              </a:lnSpc>
              <a:spcBef>
                <a:spcPts val="0"/>
              </a:spcBef>
              <a:spcAft>
                <a:spcPts val="0"/>
              </a:spcAft>
              <a:buSzPts val="2200"/>
              <a:buChar char="•"/>
            </a:pPr>
            <a:r>
              <a:rPr lang="en-US" sz="2200">
                <a:latin typeface="Arial"/>
                <a:ea typeface="Arial"/>
                <a:cs typeface="Arial"/>
                <a:sym typeface="Arial"/>
              </a:rPr>
              <a:t>The app is robust and is always connected to the Arduino when in use.</a:t>
            </a:r>
            <a:endParaRPr sz="2200">
              <a:latin typeface="Arial"/>
              <a:ea typeface="Arial"/>
              <a:cs typeface="Arial"/>
              <a:sym typeface="Arial"/>
            </a:endParaRPr>
          </a:p>
          <a:p>
            <a:pPr indent="-368300" lvl="0" marL="457200" rtl="0" algn="just">
              <a:lnSpc>
                <a:spcPct val="115000"/>
              </a:lnSpc>
              <a:spcBef>
                <a:spcPts val="0"/>
              </a:spcBef>
              <a:spcAft>
                <a:spcPts val="0"/>
              </a:spcAft>
              <a:buSzPts val="2200"/>
              <a:buChar char="•"/>
            </a:pPr>
            <a:r>
              <a:rPr lang="en-US" sz="2200">
                <a:latin typeface="Arial"/>
                <a:ea typeface="Arial"/>
                <a:cs typeface="Arial"/>
                <a:sym typeface="Arial"/>
              </a:rPr>
              <a:t>Existing techniques used only one model and was less reliable since one could not just rely upon one model for accurate predictions. </a:t>
            </a:r>
            <a:endParaRPr sz="2200">
              <a:latin typeface="Arial"/>
              <a:ea typeface="Arial"/>
              <a:cs typeface="Arial"/>
              <a:sym typeface="Arial"/>
            </a:endParaRPr>
          </a:p>
          <a:p>
            <a:pPr indent="-368300" lvl="0" marL="457200" rtl="0" algn="just">
              <a:lnSpc>
                <a:spcPct val="115000"/>
              </a:lnSpc>
              <a:spcBef>
                <a:spcPts val="0"/>
              </a:spcBef>
              <a:spcAft>
                <a:spcPts val="0"/>
              </a:spcAft>
              <a:buSzPts val="2200"/>
              <a:buChar char="•"/>
            </a:pPr>
            <a:r>
              <a:rPr lang="en-US" sz="2200">
                <a:latin typeface="Arial"/>
                <a:ea typeface="Arial"/>
                <a:cs typeface="Arial"/>
                <a:sym typeface="Arial"/>
              </a:rPr>
              <a:t>Models are huge and use intense computational resources, hard to work on low end mobile devices.</a:t>
            </a:r>
            <a:endParaRPr sz="2200">
              <a:latin typeface="Arial"/>
              <a:ea typeface="Arial"/>
              <a:cs typeface="Arial"/>
              <a:sym typeface="Arial"/>
            </a:endParaRPr>
          </a:p>
          <a:p>
            <a:pPr indent="-368300" lvl="0" marL="457200" rtl="0" algn="just">
              <a:lnSpc>
                <a:spcPct val="115000"/>
              </a:lnSpc>
              <a:spcBef>
                <a:spcPts val="0"/>
              </a:spcBef>
              <a:spcAft>
                <a:spcPts val="0"/>
              </a:spcAft>
              <a:buSzPts val="2200"/>
              <a:buChar char="•"/>
            </a:pPr>
            <a:r>
              <a:rPr lang="en-US" sz="2200">
                <a:latin typeface="Arial"/>
                <a:ea typeface="Arial"/>
                <a:cs typeface="Arial"/>
                <a:sym typeface="Arial"/>
              </a:rPr>
              <a:t>Ability to deploy the model on resource deficient systems. </a:t>
            </a:r>
            <a:endParaRPr sz="2200">
              <a:latin typeface="Arial"/>
              <a:ea typeface="Arial"/>
              <a:cs typeface="Arial"/>
              <a:sym typeface="Arial"/>
            </a:endParaRPr>
          </a:p>
          <a:p>
            <a:pPr indent="0" lvl="0" marL="914400" rtl="0" algn="just">
              <a:lnSpc>
                <a:spcPct val="90000"/>
              </a:lnSpc>
              <a:spcBef>
                <a:spcPts val="0"/>
              </a:spcBef>
              <a:spcAft>
                <a:spcPts val="0"/>
              </a:spcAft>
              <a:buNone/>
            </a:pPr>
            <a:r>
              <a:t/>
            </a:r>
            <a:endParaRPr sz="2900">
              <a:latin typeface="Arial"/>
              <a:ea typeface="Arial"/>
              <a:cs typeface="Arial"/>
              <a:sym typeface="Arial"/>
            </a:endParaRPr>
          </a:p>
          <a:p>
            <a:pPr indent="-165100" lvl="0" marL="685791" rtl="0" algn="just">
              <a:lnSpc>
                <a:spcPct val="90000"/>
              </a:lnSpc>
              <a:spcBef>
                <a:spcPts val="0"/>
              </a:spcBef>
              <a:spcAft>
                <a:spcPts val="0"/>
              </a:spcAft>
              <a:buClr>
                <a:schemeClr val="dk1"/>
              </a:buClr>
              <a:buSzPts val="2800"/>
              <a:buNone/>
            </a:pPr>
            <a:r>
              <a:t/>
            </a:r>
            <a:endParaRPr>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18d8a881014_1_0"/>
          <p:cNvSpPr txBox="1"/>
          <p:nvPr/>
        </p:nvSpPr>
        <p:spPr>
          <a:xfrm>
            <a:off x="1828800" y="1905000"/>
            <a:ext cx="8991600" cy="4191000"/>
          </a:xfrm>
          <a:prstGeom prst="rect">
            <a:avLst/>
          </a:prstGeom>
          <a:noFill/>
          <a:ln>
            <a:noFill/>
          </a:ln>
        </p:spPr>
        <p:txBody>
          <a:bodyPr anchorCtr="0" anchor="t" bIns="45700" lIns="91425" spcFirstLastPara="1" rIns="91425" wrap="square" tIns="45700">
            <a:noAutofit/>
          </a:bodyPr>
          <a:lstStyle/>
          <a:p>
            <a:pPr indent="-190500" lvl="0" marL="685791" marR="0" rtl="0" algn="just">
              <a:spcBef>
                <a:spcPts val="0"/>
              </a:spcBef>
              <a:spcAft>
                <a:spcPts val="0"/>
              </a:spcAft>
              <a:buClr>
                <a:schemeClr val="dk1"/>
              </a:buClr>
              <a:buSzPts val="2400"/>
              <a:buFont typeface="Noto Sans Symbols"/>
              <a:buNone/>
            </a:pPr>
            <a:r>
              <a:t/>
            </a:r>
            <a:endParaRPr sz="2400">
              <a:solidFill>
                <a:srgbClr val="0033CC"/>
              </a:solidFill>
              <a:latin typeface="Trebuchet MS"/>
              <a:ea typeface="Trebuchet MS"/>
              <a:cs typeface="Trebuchet MS"/>
              <a:sym typeface="Trebuchet MS"/>
            </a:endParaRPr>
          </a:p>
          <a:p>
            <a:pPr indent="-190500" lvl="0" marL="685791" marR="0" rtl="0" algn="just">
              <a:spcBef>
                <a:spcPts val="0"/>
              </a:spcBef>
              <a:spcAft>
                <a:spcPts val="0"/>
              </a:spcAft>
              <a:buClr>
                <a:schemeClr val="dk1"/>
              </a:buClr>
              <a:buSzPts val="2400"/>
              <a:buFont typeface="Noto Sans Symbols"/>
              <a:buNone/>
            </a:pPr>
            <a:r>
              <a:t/>
            </a:r>
            <a:endParaRPr sz="2400">
              <a:solidFill>
                <a:srgbClr val="0033CC"/>
              </a:solidFill>
              <a:latin typeface="Trebuchet MS"/>
              <a:ea typeface="Trebuchet MS"/>
              <a:cs typeface="Trebuchet MS"/>
              <a:sym typeface="Trebuchet MS"/>
            </a:endParaRPr>
          </a:p>
        </p:txBody>
      </p:sp>
      <p:sp>
        <p:nvSpPr>
          <p:cNvPr id="109" name="Google Shape;109;g18d8a881014_1_0"/>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Summary of Requirements and Design</a:t>
            </a:r>
            <a:endParaRPr/>
          </a:p>
        </p:txBody>
      </p:sp>
      <p:sp>
        <p:nvSpPr>
          <p:cNvPr id="110" name="Google Shape;110;g18d8a881014_1_0"/>
          <p:cNvSpPr txBox="1"/>
          <p:nvPr>
            <p:ph idx="1" type="body"/>
          </p:nvPr>
        </p:nvSpPr>
        <p:spPr>
          <a:xfrm>
            <a:off x="838200" y="1295400"/>
            <a:ext cx="11062500" cy="544500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None/>
            </a:pPr>
            <a:r>
              <a:t/>
            </a:r>
            <a:endParaRPr>
              <a:latin typeface="Arial"/>
              <a:ea typeface="Arial"/>
              <a:cs typeface="Arial"/>
              <a:sym typeface="Arial"/>
            </a:endParaRPr>
          </a:p>
          <a:p>
            <a:pPr indent="-412750" lvl="0" marL="457200" rtl="0" algn="just">
              <a:spcBef>
                <a:spcPts val="0"/>
              </a:spcBef>
              <a:spcAft>
                <a:spcPts val="0"/>
              </a:spcAft>
              <a:buSzPts val="2900"/>
              <a:buChar char="•"/>
            </a:pPr>
            <a:r>
              <a:rPr lang="en-US" sz="2900">
                <a:latin typeface="Arial"/>
                <a:ea typeface="Arial"/>
                <a:cs typeface="Arial"/>
                <a:sym typeface="Arial"/>
              </a:rPr>
              <a:t>Design Constraints: </a:t>
            </a:r>
            <a:endParaRPr sz="2900">
              <a:latin typeface="Arial"/>
              <a:ea typeface="Arial"/>
              <a:cs typeface="Arial"/>
              <a:sym typeface="Arial"/>
            </a:endParaRPr>
          </a:p>
          <a:p>
            <a:pPr indent="-368300" lvl="1" marL="914400" rtl="0" algn="just">
              <a:spcBef>
                <a:spcPts val="0"/>
              </a:spcBef>
              <a:spcAft>
                <a:spcPts val="0"/>
              </a:spcAft>
              <a:buSzPts val="2200"/>
              <a:buChar char="•"/>
            </a:pPr>
            <a:r>
              <a:rPr lang="en-US" sz="2200">
                <a:latin typeface="Arial"/>
                <a:ea typeface="Arial"/>
                <a:cs typeface="Arial"/>
                <a:sym typeface="Arial"/>
              </a:rPr>
              <a:t>User Interface Constraints.</a:t>
            </a:r>
            <a:endParaRPr sz="2200">
              <a:latin typeface="Arial"/>
              <a:ea typeface="Arial"/>
              <a:cs typeface="Arial"/>
              <a:sym typeface="Arial"/>
            </a:endParaRPr>
          </a:p>
          <a:p>
            <a:pPr indent="-381000" lvl="1" marL="914400" rtl="0" algn="just">
              <a:spcBef>
                <a:spcPts val="0"/>
              </a:spcBef>
              <a:spcAft>
                <a:spcPts val="0"/>
              </a:spcAft>
              <a:buSzPts val="2400"/>
              <a:buChar char="•"/>
            </a:pPr>
            <a:r>
              <a:rPr lang="en-US" sz="2200">
                <a:latin typeface="Arial"/>
                <a:ea typeface="Arial"/>
                <a:cs typeface="Arial"/>
                <a:sym typeface="Arial"/>
              </a:rPr>
              <a:t>The user must be familiar with the workings of this Android application.</a:t>
            </a:r>
            <a:r>
              <a:rPr lang="en-US">
                <a:latin typeface="Arial"/>
                <a:ea typeface="Arial"/>
                <a:cs typeface="Arial"/>
                <a:sym typeface="Arial"/>
              </a:rPr>
              <a:t> </a:t>
            </a:r>
            <a:endParaRPr>
              <a:latin typeface="Arial"/>
              <a:ea typeface="Arial"/>
              <a:cs typeface="Arial"/>
              <a:sym typeface="Arial"/>
            </a:endParaRPr>
          </a:p>
          <a:p>
            <a:pPr indent="0" lvl="0" marL="914400" rtl="0" algn="just">
              <a:spcBef>
                <a:spcPts val="0"/>
              </a:spcBef>
              <a:spcAft>
                <a:spcPts val="0"/>
              </a:spcAft>
              <a:buNone/>
            </a:pPr>
            <a:r>
              <a:t/>
            </a:r>
            <a:endParaRPr>
              <a:latin typeface="Arial"/>
              <a:ea typeface="Arial"/>
              <a:cs typeface="Arial"/>
              <a:sym typeface="Arial"/>
            </a:endParaRPr>
          </a:p>
          <a:p>
            <a:pPr indent="-412750" lvl="0" marL="457200" rtl="0" algn="just">
              <a:spcBef>
                <a:spcPts val="0"/>
              </a:spcBef>
              <a:spcAft>
                <a:spcPts val="0"/>
              </a:spcAft>
              <a:buSzPts val="2900"/>
              <a:buChar char="•"/>
            </a:pPr>
            <a:r>
              <a:rPr lang="en-US" sz="2900">
                <a:latin typeface="Arial"/>
                <a:ea typeface="Arial"/>
                <a:cs typeface="Arial"/>
                <a:sym typeface="Arial"/>
              </a:rPr>
              <a:t>Hardware Constraints: </a:t>
            </a:r>
            <a:endParaRPr>
              <a:latin typeface="Arial"/>
              <a:ea typeface="Arial"/>
              <a:cs typeface="Arial"/>
              <a:sym typeface="Arial"/>
            </a:endParaRPr>
          </a:p>
          <a:p>
            <a:pPr indent="-368300" lvl="1" marL="914400" rtl="0" algn="just">
              <a:spcBef>
                <a:spcPts val="0"/>
              </a:spcBef>
              <a:spcAft>
                <a:spcPts val="0"/>
              </a:spcAft>
              <a:buSzPts val="2200"/>
              <a:buChar char="•"/>
            </a:pPr>
            <a:r>
              <a:rPr lang="en-US" sz="2200">
                <a:latin typeface="Arial"/>
                <a:ea typeface="Arial"/>
                <a:cs typeface="Arial"/>
                <a:sym typeface="Arial"/>
              </a:rPr>
              <a:t>Inaccuracy of load cell </a:t>
            </a:r>
            <a:endParaRPr sz="2200">
              <a:latin typeface="Arial"/>
              <a:ea typeface="Arial"/>
              <a:cs typeface="Arial"/>
              <a:sym typeface="Arial"/>
            </a:endParaRPr>
          </a:p>
          <a:p>
            <a:pPr indent="-368300" lvl="1" marL="914400" rtl="0" algn="just">
              <a:spcBef>
                <a:spcPts val="0"/>
              </a:spcBef>
              <a:spcAft>
                <a:spcPts val="0"/>
              </a:spcAft>
              <a:buSzPts val="2200"/>
              <a:buChar char="•"/>
            </a:pPr>
            <a:r>
              <a:rPr lang="en-US" sz="2200">
                <a:latin typeface="Arial"/>
                <a:ea typeface="Arial"/>
                <a:cs typeface="Arial"/>
                <a:sym typeface="Arial"/>
              </a:rPr>
              <a:t>Training requires powerful GPU </a:t>
            </a:r>
            <a:endParaRPr sz="2200">
              <a:latin typeface="Arial"/>
              <a:ea typeface="Arial"/>
              <a:cs typeface="Arial"/>
              <a:sym typeface="Arial"/>
            </a:endParaRPr>
          </a:p>
          <a:p>
            <a:pPr indent="-165100" lvl="0" marL="685791" rtl="0" algn="just">
              <a:spcBef>
                <a:spcPts val="0"/>
              </a:spcBef>
              <a:spcAft>
                <a:spcPts val="0"/>
              </a:spcAft>
              <a:buClr>
                <a:schemeClr val="dk1"/>
              </a:buClr>
              <a:buSzPts val="2800"/>
              <a:buNone/>
            </a:pPr>
            <a:r>
              <a:t/>
            </a:r>
            <a:endParaRPr>
              <a:latin typeface="Arial"/>
              <a:ea typeface="Arial"/>
              <a:cs typeface="Arial"/>
              <a:sym typeface="Arial"/>
            </a:endParaRPr>
          </a:p>
          <a:p>
            <a:pPr indent="-412750" lvl="0" marL="457200" rtl="0" algn="just">
              <a:spcBef>
                <a:spcPts val="0"/>
              </a:spcBef>
              <a:spcAft>
                <a:spcPts val="0"/>
              </a:spcAft>
              <a:buSzPts val="2900"/>
              <a:buChar char="•"/>
            </a:pPr>
            <a:r>
              <a:rPr lang="en-US" sz="2900">
                <a:latin typeface="Arial"/>
                <a:ea typeface="Arial"/>
                <a:cs typeface="Arial"/>
                <a:sym typeface="Arial"/>
              </a:rPr>
              <a:t>Software Constraints: </a:t>
            </a:r>
            <a:endParaRPr>
              <a:latin typeface="Arial"/>
              <a:ea typeface="Arial"/>
              <a:cs typeface="Arial"/>
              <a:sym typeface="Arial"/>
            </a:endParaRPr>
          </a:p>
          <a:p>
            <a:pPr indent="-368300" lvl="1" marL="914400" rtl="0" algn="just">
              <a:spcBef>
                <a:spcPts val="0"/>
              </a:spcBef>
              <a:spcAft>
                <a:spcPts val="0"/>
              </a:spcAft>
              <a:buSzPts val="2200"/>
              <a:buChar char="•"/>
            </a:pPr>
            <a:r>
              <a:rPr lang="en-US" sz="2200">
                <a:latin typeface="Arial"/>
                <a:ea typeface="Arial"/>
                <a:cs typeface="Arial"/>
                <a:sym typeface="Arial"/>
              </a:rPr>
              <a:t>The system will be intended to run on Android 8.1 and above. </a:t>
            </a:r>
            <a:endParaRPr sz="2200">
              <a:latin typeface="Arial"/>
              <a:ea typeface="Arial"/>
              <a:cs typeface="Arial"/>
              <a:sym typeface="Arial"/>
            </a:endParaRPr>
          </a:p>
          <a:p>
            <a:pPr indent="-368300" lvl="1" marL="914400" rtl="0" algn="just">
              <a:spcBef>
                <a:spcPts val="0"/>
              </a:spcBef>
              <a:spcAft>
                <a:spcPts val="0"/>
              </a:spcAft>
              <a:buSzPts val="2200"/>
              <a:buChar char="•"/>
            </a:pPr>
            <a:r>
              <a:rPr lang="en-US" sz="2200">
                <a:latin typeface="Arial"/>
                <a:ea typeface="Arial"/>
                <a:cs typeface="Arial"/>
                <a:sym typeface="Arial"/>
              </a:rPr>
              <a:t>Time to update the bill in the app. </a:t>
            </a:r>
            <a:endParaRPr sz="2200">
              <a:latin typeface="Arial"/>
              <a:ea typeface="Arial"/>
              <a:cs typeface="Arial"/>
              <a:sym typeface="Arial"/>
            </a:endParaRPr>
          </a:p>
          <a:p>
            <a:pPr indent="-368300" lvl="1" marL="914400" rtl="0" algn="just">
              <a:spcBef>
                <a:spcPts val="0"/>
              </a:spcBef>
              <a:spcAft>
                <a:spcPts val="0"/>
              </a:spcAft>
              <a:buSzPts val="2200"/>
              <a:buChar char="•"/>
            </a:pPr>
            <a:r>
              <a:rPr lang="en-US" sz="2200">
                <a:latin typeface="Arial"/>
                <a:ea typeface="Arial"/>
                <a:cs typeface="Arial"/>
                <a:sym typeface="Arial"/>
              </a:rPr>
              <a:t>The load cell and arduino take 35 seconds to calibrate before first use. </a:t>
            </a:r>
            <a:endParaRPr sz="2200">
              <a:latin typeface="Arial"/>
              <a:ea typeface="Arial"/>
              <a:cs typeface="Arial"/>
              <a:sym typeface="Arial"/>
            </a:endParaRPr>
          </a:p>
          <a:p>
            <a:pPr indent="0" lvl="0" marL="177800" rtl="0" algn="l">
              <a:lnSpc>
                <a:spcPct val="90000"/>
              </a:lnSpc>
              <a:spcBef>
                <a:spcPts val="1000"/>
              </a:spcBef>
              <a:spcAft>
                <a:spcPts val="0"/>
              </a:spcAft>
              <a:buClr>
                <a:schemeClr val="dk1"/>
              </a:buClr>
              <a:buSzPts val="2800"/>
              <a:buNone/>
            </a:pPr>
            <a:r>
              <a:t/>
            </a:r>
            <a:endParaRPr sz="337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18d83b9a43a_0_9"/>
          <p:cNvSpPr txBox="1"/>
          <p:nvPr>
            <p:ph type="title"/>
          </p:nvPr>
        </p:nvSpPr>
        <p:spPr>
          <a:xfrm>
            <a:off x="838200" y="1"/>
            <a:ext cx="10515600" cy="838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Summary of methodology and approach</a:t>
            </a:r>
            <a:endParaRPr/>
          </a:p>
        </p:txBody>
      </p:sp>
      <p:sp>
        <p:nvSpPr>
          <p:cNvPr id="117" name="Google Shape;117;g18d83b9a43a_0_9"/>
          <p:cNvSpPr txBox="1"/>
          <p:nvPr>
            <p:ph idx="1" type="body"/>
          </p:nvPr>
        </p:nvSpPr>
        <p:spPr>
          <a:xfrm>
            <a:off x="564875" y="947525"/>
            <a:ext cx="11213100" cy="54633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US">
                <a:latin typeface="Arial"/>
                <a:ea typeface="Arial"/>
                <a:cs typeface="Arial"/>
                <a:sym typeface="Arial"/>
              </a:rPr>
              <a:t>A</a:t>
            </a:r>
            <a:r>
              <a:rPr lang="en-US">
                <a:latin typeface="Arial"/>
                <a:ea typeface="Arial"/>
                <a:cs typeface="Arial"/>
                <a:sym typeface="Arial"/>
              </a:rPr>
              <a:t>ssumptions: </a:t>
            </a:r>
            <a:endParaRPr>
              <a:latin typeface="Arial"/>
              <a:ea typeface="Arial"/>
              <a:cs typeface="Arial"/>
              <a:sym typeface="Arial"/>
            </a:endParaRPr>
          </a:p>
          <a:p>
            <a:pPr indent="-368300" lvl="0" marL="457200" rtl="0" algn="l">
              <a:spcBef>
                <a:spcPts val="1000"/>
              </a:spcBef>
              <a:spcAft>
                <a:spcPts val="0"/>
              </a:spcAft>
              <a:buSzPts val="2200"/>
              <a:buChar char="•"/>
            </a:pPr>
            <a:r>
              <a:rPr lang="en-US" sz="2200">
                <a:latin typeface="Arial"/>
                <a:ea typeface="Arial"/>
                <a:cs typeface="Arial"/>
                <a:sym typeface="Arial"/>
              </a:rPr>
              <a:t>Customers should have a basic understanding of the workings of </a:t>
            </a:r>
            <a:r>
              <a:rPr lang="en-US" sz="2200">
                <a:latin typeface="Arial"/>
                <a:ea typeface="Arial"/>
                <a:cs typeface="Arial"/>
                <a:sym typeface="Arial"/>
              </a:rPr>
              <a:t>the application.</a:t>
            </a:r>
            <a:endParaRPr sz="2200">
              <a:latin typeface="Arial"/>
              <a:ea typeface="Arial"/>
              <a:cs typeface="Arial"/>
              <a:sym typeface="Arial"/>
            </a:endParaRPr>
          </a:p>
          <a:p>
            <a:pPr indent="-368300" lvl="0" marL="457200" rtl="0" algn="l">
              <a:spcBef>
                <a:spcPts val="0"/>
              </a:spcBef>
              <a:spcAft>
                <a:spcPts val="0"/>
              </a:spcAft>
              <a:buSzPts val="2200"/>
              <a:buChar char="•"/>
            </a:pPr>
            <a:r>
              <a:rPr lang="en-US" sz="2200">
                <a:latin typeface="Arial"/>
                <a:ea typeface="Arial"/>
                <a:cs typeface="Arial"/>
                <a:sym typeface="Arial"/>
              </a:rPr>
              <a:t>We assume that the user is always showing a picture of a vegetable or fruit when using the camera for scanning the item. </a:t>
            </a:r>
            <a:endParaRPr sz="2200">
              <a:latin typeface="Arial"/>
              <a:ea typeface="Arial"/>
              <a:cs typeface="Arial"/>
              <a:sym typeface="Arial"/>
            </a:endParaRPr>
          </a:p>
          <a:p>
            <a:pPr indent="-368300" lvl="0" marL="457200" rtl="0" algn="l">
              <a:spcBef>
                <a:spcPts val="0"/>
              </a:spcBef>
              <a:spcAft>
                <a:spcPts val="0"/>
              </a:spcAft>
              <a:buSzPts val="2200"/>
              <a:buChar char="•"/>
            </a:pPr>
            <a:r>
              <a:rPr lang="en-US" sz="2200">
                <a:latin typeface="Arial"/>
                <a:ea typeface="Arial"/>
                <a:cs typeface="Arial"/>
                <a:sym typeface="Arial"/>
              </a:rPr>
              <a:t>Final Payment is handled by a 3rd party interface.</a:t>
            </a:r>
            <a:endParaRPr sz="2200">
              <a:latin typeface="Arial"/>
              <a:ea typeface="Arial"/>
              <a:cs typeface="Arial"/>
              <a:sym typeface="Arial"/>
            </a:endParaRPr>
          </a:p>
          <a:p>
            <a:pPr indent="-368300" lvl="0" marL="457200" rtl="0" algn="l">
              <a:spcBef>
                <a:spcPts val="0"/>
              </a:spcBef>
              <a:spcAft>
                <a:spcPts val="0"/>
              </a:spcAft>
              <a:buSzPts val="2200"/>
              <a:buChar char="•"/>
            </a:pPr>
            <a:r>
              <a:rPr lang="en-US" sz="2200">
                <a:latin typeface="Arial"/>
                <a:ea typeface="Arial"/>
                <a:cs typeface="Arial"/>
                <a:sym typeface="Arial"/>
              </a:rPr>
              <a:t>The customer has an Android phone with minimal computational resources to use the app.</a:t>
            </a:r>
            <a:endParaRPr sz="2200">
              <a:latin typeface="Arial"/>
              <a:ea typeface="Arial"/>
              <a:cs typeface="Arial"/>
              <a:sym typeface="Arial"/>
            </a:endParaRPr>
          </a:p>
          <a:p>
            <a:pPr indent="-368300" lvl="0" marL="457200" rtl="0" algn="l">
              <a:spcBef>
                <a:spcPts val="0"/>
              </a:spcBef>
              <a:spcAft>
                <a:spcPts val="0"/>
              </a:spcAft>
              <a:buSzPts val="2200"/>
              <a:buChar char="•"/>
            </a:pPr>
            <a:r>
              <a:rPr lang="en-US" sz="2200">
                <a:latin typeface="Arial"/>
                <a:ea typeface="Arial"/>
                <a:cs typeface="Arial"/>
                <a:sym typeface="Arial"/>
              </a:rPr>
              <a:t>Customer places items into cart in an sequential manner one after the other and there’s a minimum time span of 35 seconds.</a:t>
            </a:r>
            <a:endParaRPr sz="2200">
              <a:latin typeface="Arial"/>
              <a:ea typeface="Arial"/>
              <a:cs typeface="Arial"/>
              <a:sym typeface="Arial"/>
            </a:endParaRPr>
          </a:p>
          <a:p>
            <a:pPr indent="-368300" lvl="0" marL="457200" rtl="0" algn="l">
              <a:spcBef>
                <a:spcPts val="0"/>
              </a:spcBef>
              <a:spcAft>
                <a:spcPts val="0"/>
              </a:spcAft>
              <a:buSzPts val="2200"/>
              <a:buChar char="•"/>
            </a:pPr>
            <a:r>
              <a:rPr lang="en-US" sz="2200">
                <a:latin typeface="Arial"/>
                <a:ea typeface="Arial"/>
                <a:cs typeface="Arial"/>
                <a:sym typeface="Arial"/>
              </a:rPr>
              <a:t>Customer places the same item he has scanned into the cart.</a:t>
            </a:r>
            <a:endParaRPr sz="2200">
              <a:latin typeface="Arial"/>
              <a:ea typeface="Arial"/>
              <a:cs typeface="Arial"/>
              <a:sym typeface="Arial"/>
            </a:endParaRPr>
          </a:p>
          <a:p>
            <a:pPr indent="0" lvl="0" marL="0" rtl="0" algn="l">
              <a:spcBef>
                <a:spcPts val="1000"/>
              </a:spcBef>
              <a:spcAft>
                <a:spcPts val="0"/>
              </a:spcAft>
              <a:buNone/>
            </a:pPr>
            <a:r>
              <a:rPr lang="en-US">
                <a:latin typeface="Arial"/>
                <a:ea typeface="Arial"/>
                <a:cs typeface="Arial"/>
                <a:sym typeface="Arial"/>
              </a:rPr>
              <a:t>Dependencies: </a:t>
            </a:r>
            <a:endParaRPr>
              <a:latin typeface="Arial"/>
              <a:ea typeface="Arial"/>
              <a:cs typeface="Arial"/>
              <a:sym typeface="Arial"/>
            </a:endParaRPr>
          </a:p>
          <a:p>
            <a:pPr indent="-368300" lvl="0" marL="457200" rtl="0" algn="l">
              <a:spcBef>
                <a:spcPts val="1000"/>
              </a:spcBef>
              <a:spcAft>
                <a:spcPts val="0"/>
              </a:spcAft>
              <a:buSzPts val="2200"/>
              <a:buChar char="•"/>
            </a:pPr>
            <a:r>
              <a:rPr lang="en-US" sz="2200">
                <a:latin typeface="Arial"/>
                <a:ea typeface="Arial"/>
                <a:cs typeface="Arial"/>
                <a:sym typeface="Arial"/>
              </a:rPr>
              <a:t>Keras</a:t>
            </a:r>
            <a:endParaRPr sz="2200">
              <a:latin typeface="Arial"/>
              <a:ea typeface="Arial"/>
              <a:cs typeface="Arial"/>
              <a:sym typeface="Arial"/>
            </a:endParaRPr>
          </a:p>
          <a:p>
            <a:pPr indent="-368300" lvl="0" marL="457200" rtl="0" algn="l">
              <a:spcBef>
                <a:spcPts val="0"/>
              </a:spcBef>
              <a:spcAft>
                <a:spcPts val="0"/>
              </a:spcAft>
              <a:buSzPts val="2200"/>
              <a:buChar char="•"/>
            </a:pPr>
            <a:r>
              <a:rPr lang="en-US" sz="2200">
                <a:latin typeface="Arial"/>
                <a:ea typeface="Arial"/>
                <a:cs typeface="Arial"/>
                <a:sym typeface="Arial"/>
              </a:rPr>
              <a:t>TensorFlow</a:t>
            </a:r>
            <a:endParaRPr sz="2200">
              <a:latin typeface="Arial"/>
              <a:ea typeface="Arial"/>
              <a:cs typeface="Arial"/>
              <a:sym typeface="Arial"/>
            </a:endParaRPr>
          </a:p>
          <a:p>
            <a:pPr indent="-368300" lvl="0" marL="457200" rtl="0" algn="l">
              <a:spcBef>
                <a:spcPts val="0"/>
              </a:spcBef>
              <a:spcAft>
                <a:spcPts val="0"/>
              </a:spcAft>
              <a:buSzPts val="2200"/>
              <a:buChar char="•"/>
            </a:pPr>
            <a:r>
              <a:rPr lang="en-US" sz="2200">
                <a:latin typeface="Arial"/>
                <a:ea typeface="Arial"/>
                <a:cs typeface="Arial"/>
                <a:sym typeface="Arial"/>
              </a:rPr>
              <a:t>Firebase</a:t>
            </a:r>
            <a:endParaRPr sz="2200">
              <a:latin typeface="Arial"/>
              <a:ea typeface="Arial"/>
              <a:cs typeface="Arial"/>
              <a:sym typeface="Arial"/>
            </a:endParaRPr>
          </a:p>
          <a:p>
            <a:pPr indent="-368300" lvl="0" marL="457200" rtl="0" algn="l">
              <a:spcBef>
                <a:spcPts val="0"/>
              </a:spcBef>
              <a:spcAft>
                <a:spcPts val="0"/>
              </a:spcAft>
              <a:buSzPts val="2200"/>
              <a:buChar char="•"/>
            </a:pPr>
            <a:r>
              <a:rPr lang="en-US" sz="2200">
                <a:latin typeface="Arial"/>
                <a:ea typeface="Arial"/>
                <a:cs typeface="Arial"/>
                <a:sym typeface="Arial"/>
              </a:rPr>
              <a:t>Glide</a:t>
            </a:r>
            <a:endParaRPr sz="2200">
              <a:latin typeface="Arial"/>
              <a:ea typeface="Arial"/>
              <a:cs typeface="Arial"/>
              <a:sym typeface="Arial"/>
            </a:endParaRPr>
          </a:p>
          <a:p>
            <a:pPr indent="-368300" lvl="0" marL="457200" rtl="0" algn="l">
              <a:spcBef>
                <a:spcPts val="0"/>
              </a:spcBef>
              <a:spcAft>
                <a:spcPts val="0"/>
              </a:spcAft>
              <a:buSzPts val="2200"/>
              <a:buChar char="•"/>
            </a:pPr>
            <a:r>
              <a:rPr lang="en-US" sz="2200">
                <a:latin typeface="Arial"/>
                <a:ea typeface="Arial"/>
                <a:cs typeface="Arial"/>
                <a:sym typeface="Arial"/>
              </a:rPr>
              <a:t>Gson</a:t>
            </a:r>
            <a:endParaRPr sz="22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1a49e3cb569_0_3"/>
          <p:cNvSpPr txBox="1"/>
          <p:nvPr>
            <p:ph type="title"/>
          </p:nvPr>
        </p:nvSpPr>
        <p:spPr>
          <a:xfrm>
            <a:off x="838200" y="1"/>
            <a:ext cx="10515600" cy="838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Summary of methodology and approach</a:t>
            </a:r>
            <a:endParaRPr/>
          </a:p>
        </p:txBody>
      </p:sp>
      <p:sp>
        <p:nvSpPr>
          <p:cNvPr id="124" name="Google Shape;124;g1a49e3cb569_0_3"/>
          <p:cNvSpPr txBox="1"/>
          <p:nvPr>
            <p:ph idx="1" type="body"/>
          </p:nvPr>
        </p:nvSpPr>
        <p:spPr>
          <a:xfrm>
            <a:off x="564875" y="947525"/>
            <a:ext cx="11213100" cy="5463300"/>
          </a:xfrm>
          <a:prstGeom prst="rect">
            <a:avLst/>
          </a:prstGeom>
        </p:spPr>
        <p:txBody>
          <a:bodyPr anchorCtr="0" anchor="t" bIns="45700" lIns="91425" spcFirstLastPara="1" rIns="91425" wrap="square" tIns="45700">
            <a:normAutofit lnSpcReduction="20000"/>
          </a:bodyPr>
          <a:lstStyle/>
          <a:p>
            <a:pPr indent="0" lvl="0" marL="0" rtl="0" algn="l">
              <a:spcBef>
                <a:spcPts val="1000"/>
              </a:spcBef>
              <a:spcAft>
                <a:spcPts val="0"/>
              </a:spcAft>
              <a:buNone/>
            </a:pPr>
            <a:r>
              <a:rPr lang="en-US">
                <a:latin typeface="Arial"/>
                <a:ea typeface="Arial"/>
                <a:cs typeface="Arial"/>
                <a:sym typeface="Arial"/>
              </a:rPr>
              <a:t>Approach</a:t>
            </a:r>
            <a:r>
              <a:rPr lang="en-US">
                <a:latin typeface="Arial"/>
                <a:ea typeface="Arial"/>
                <a:cs typeface="Arial"/>
                <a:sym typeface="Arial"/>
              </a:rPr>
              <a:t>: </a:t>
            </a:r>
            <a:endParaRPr>
              <a:latin typeface="Arial"/>
              <a:ea typeface="Arial"/>
              <a:cs typeface="Arial"/>
              <a:sym typeface="Arial"/>
            </a:endParaRPr>
          </a:p>
          <a:p>
            <a:pPr indent="-368300" lvl="0" marL="457200" rtl="0" algn="l">
              <a:lnSpc>
                <a:spcPct val="115000"/>
              </a:lnSpc>
              <a:spcBef>
                <a:spcPts val="0"/>
              </a:spcBef>
              <a:spcAft>
                <a:spcPts val="0"/>
              </a:spcAft>
              <a:buSzPts val="2200"/>
              <a:buChar char="•"/>
            </a:pPr>
            <a:r>
              <a:rPr lang="en-US" sz="2200">
                <a:highlight>
                  <a:srgbClr val="FFFFFF"/>
                </a:highlight>
                <a:latin typeface="Arial"/>
                <a:ea typeface="Arial"/>
                <a:cs typeface="Arial"/>
                <a:sym typeface="Arial"/>
              </a:rPr>
              <a:t>A complete collection of images of fruits and vegetables was not readily available and was constructed. Multiple sources were referred and only the best were chosen to be included.</a:t>
            </a:r>
            <a:endParaRPr sz="2200">
              <a:highlight>
                <a:srgbClr val="FFFFFF"/>
              </a:highlight>
              <a:latin typeface="Arial"/>
              <a:ea typeface="Arial"/>
              <a:cs typeface="Arial"/>
              <a:sym typeface="Arial"/>
            </a:endParaRPr>
          </a:p>
          <a:p>
            <a:pPr indent="-368300" lvl="0" marL="457200" rtl="0" algn="l">
              <a:lnSpc>
                <a:spcPct val="115000"/>
              </a:lnSpc>
              <a:spcBef>
                <a:spcPts val="0"/>
              </a:spcBef>
              <a:spcAft>
                <a:spcPts val="0"/>
              </a:spcAft>
              <a:buSzPts val="2200"/>
              <a:buChar char="•"/>
            </a:pPr>
            <a:r>
              <a:rPr lang="en-US" sz="2200">
                <a:highlight>
                  <a:srgbClr val="FFFFFF"/>
                </a:highlight>
                <a:latin typeface="Arial"/>
                <a:ea typeface="Arial"/>
                <a:cs typeface="Arial"/>
                <a:sym typeface="Arial"/>
              </a:rPr>
              <a:t>After extensive research on what models to use, the ones giving the best accuracy were selected and trained with augmented and non-augmented data. EfficientNet, NASNet, and MobileNet-v2 were the models giving better accuracies and were selected. Ensemble learning was applied to the mentioned models. </a:t>
            </a:r>
            <a:endParaRPr sz="2200">
              <a:highlight>
                <a:srgbClr val="FFFFFF"/>
              </a:highlight>
              <a:latin typeface="Arial"/>
              <a:ea typeface="Arial"/>
              <a:cs typeface="Arial"/>
              <a:sym typeface="Arial"/>
            </a:endParaRPr>
          </a:p>
          <a:p>
            <a:pPr indent="-368300" lvl="0" marL="457200" rtl="0" algn="l">
              <a:lnSpc>
                <a:spcPct val="115000"/>
              </a:lnSpc>
              <a:spcBef>
                <a:spcPts val="0"/>
              </a:spcBef>
              <a:spcAft>
                <a:spcPts val="0"/>
              </a:spcAft>
              <a:buSzPts val="2200"/>
              <a:buChar char="•"/>
            </a:pPr>
            <a:r>
              <a:rPr lang="en-US" sz="2200">
                <a:highlight>
                  <a:srgbClr val="FFFFFF"/>
                </a:highlight>
                <a:latin typeface="Arial"/>
                <a:ea typeface="Arial"/>
                <a:cs typeface="Arial"/>
                <a:sym typeface="Arial"/>
              </a:rPr>
              <a:t>Reading the input weights of the food placed in the cart is necessary. A Load Cell was used along with an Arduino-UNO to read the weight of the items in the cart.</a:t>
            </a:r>
            <a:endParaRPr sz="2200">
              <a:highlight>
                <a:srgbClr val="FFFFFF"/>
              </a:highlight>
              <a:latin typeface="Arial"/>
              <a:ea typeface="Arial"/>
              <a:cs typeface="Arial"/>
              <a:sym typeface="Arial"/>
            </a:endParaRPr>
          </a:p>
          <a:p>
            <a:pPr indent="-368300" lvl="0" marL="457200" rtl="0" algn="l">
              <a:lnSpc>
                <a:spcPct val="115000"/>
              </a:lnSpc>
              <a:spcBef>
                <a:spcPts val="0"/>
              </a:spcBef>
              <a:spcAft>
                <a:spcPts val="0"/>
              </a:spcAft>
              <a:buSzPts val="2200"/>
              <a:buChar char="•"/>
            </a:pPr>
            <a:r>
              <a:rPr lang="en-US" sz="2200">
                <a:highlight>
                  <a:srgbClr val="FFFFFF"/>
                </a:highlight>
                <a:latin typeface="Arial"/>
                <a:ea typeface="Arial"/>
                <a:cs typeface="Arial"/>
                <a:sym typeface="Arial"/>
              </a:rPr>
              <a:t>Each load cell was connected to one corner of the cart and calibrated using the micro-controller to be able to read the weights.</a:t>
            </a:r>
            <a:endParaRPr sz="2200">
              <a:highlight>
                <a:srgbClr val="FFFFFF"/>
              </a:highlight>
              <a:latin typeface="Arial"/>
              <a:ea typeface="Arial"/>
              <a:cs typeface="Arial"/>
              <a:sym typeface="Arial"/>
            </a:endParaRPr>
          </a:p>
          <a:p>
            <a:pPr indent="-368300" lvl="0" marL="457200" rtl="0" algn="l">
              <a:lnSpc>
                <a:spcPct val="115000"/>
              </a:lnSpc>
              <a:spcBef>
                <a:spcPts val="0"/>
              </a:spcBef>
              <a:spcAft>
                <a:spcPts val="0"/>
              </a:spcAft>
              <a:buSzPts val="2200"/>
              <a:buChar char="•"/>
            </a:pPr>
            <a:r>
              <a:rPr lang="en-US" sz="2200">
                <a:highlight>
                  <a:srgbClr val="FFFFFF"/>
                </a:highlight>
                <a:latin typeface="Arial"/>
                <a:ea typeface="Arial"/>
                <a:cs typeface="Arial"/>
                <a:sym typeface="Arial"/>
              </a:rPr>
              <a:t>The weights read by the load cell is sent to the Android app. Users can connect to the cart using Bluetooth and start shopping with the feature "Connect to Cart" provided in the main menu of our Android application. </a:t>
            </a:r>
            <a:endParaRPr sz="2200">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1800">
              <a:highlight>
                <a:srgbClr val="FFFFFF"/>
              </a:highlight>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7"/>
          <p:cNvSpPr txBox="1"/>
          <p:nvPr>
            <p:ph type="title"/>
          </p:nvPr>
        </p:nvSpPr>
        <p:spPr>
          <a:xfrm>
            <a:off x="838200" y="1"/>
            <a:ext cx="10515600"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66FF"/>
              </a:buClr>
              <a:buSzPts val="4000"/>
              <a:buFont typeface="Calibri"/>
              <a:buNone/>
            </a:pPr>
            <a:r>
              <a:rPr b="1" lang="en-US" sz="4000"/>
              <a:t>Modules and Implementation Details</a:t>
            </a:r>
            <a:endParaRPr/>
          </a:p>
        </p:txBody>
      </p:sp>
      <p:sp>
        <p:nvSpPr>
          <p:cNvPr id="131" name="Google Shape;131;p7"/>
          <p:cNvSpPr txBox="1"/>
          <p:nvPr>
            <p:ph idx="1" type="body"/>
          </p:nvPr>
        </p:nvSpPr>
        <p:spPr>
          <a:xfrm>
            <a:off x="838200" y="1295400"/>
            <a:ext cx="11062200" cy="4018800"/>
          </a:xfrm>
          <a:prstGeom prst="rect">
            <a:avLst/>
          </a:prstGeom>
          <a:noFill/>
          <a:ln>
            <a:noFill/>
          </a:ln>
        </p:spPr>
        <p:txBody>
          <a:bodyPr anchorCtr="0" anchor="t" bIns="45700" lIns="91425" spcFirstLastPara="1" rIns="91425" wrap="square" tIns="45700">
            <a:normAutofit/>
          </a:bodyPr>
          <a:lstStyle/>
          <a:p>
            <a:pPr indent="-165100" lvl="0" marL="685791" rtl="0" algn="just">
              <a:lnSpc>
                <a:spcPct val="90000"/>
              </a:lnSpc>
              <a:spcBef>
                <a:spcPts val="0"/>
              </a:spcBef>
              <a:spcAft>
                <a:spcPts val="0"/>
              </a:spcAft>
              <a:buClr>
                <a:schemeClr val="dk1"/>
              </a:buClr>
              <a:buSzPts val="2800"/>
              <a:buFont typeface="Noto Sans Symbols"/>
              <a:buNone/>
            </a:pPr>
            <a:r>
              <a:t/>
            </a:r>
            <a:endParaRPr>
              <a:latin typeface="Arial"/>
              <a:ea typeface="Arial"/>
              <a:cs typeface="Arial"/>
              <a:sym typeface="Arial"/>
            </a:endParaRPr>
          </a:p>
          <a:p>
            <a:pPr indent="0" lvl="0" marL="228600" rtl="0" algn="just">
              <a:spcBef>
                <a:spcPts val="0"/>
              </a:spcBef>
              <a:spcAft>
                <a:spcPts val="0"/>
              </a:spcAft>
              <a:buClr>
                <a:schemeClr val="dk1"/>
              </a:buClr>
              <a:buSzPts val="1100"/>
              <a:buFont typeface="Arial"/>
              <a:buNone/>
            </a:pPr>
            <a:r>
              <a:rPr lang="en-US" sz="3000">
                <a:latin typeface="Arial"/>
                <a:ea typeface="Arial"/>
                <a:cs typeface="Arial"/>
                <a:sym typeface="Arial"/>
              </a:rPr>
              <a:t>Dataset Building:</a:t>
            </a:r>
            <a:endParaRPr sz="3000">
              <a:latin typeface="Arial"/>
              <a:ea typeface="Arial"/>
              <a:cs typeface="Arial"/>
              <a:sym typeface="Arial"/>
            </a:endParaRPr>
          </a:p>
          <a:p>
            <a:pPr indent="0" lvl="0" marL="228600" rtl="0" algn="just">
              <a:spcBef>
                <a:spcPts val="0"/>
              </a:spcBef>
              <a:spcAft>
                <a:spcPts val="0"/>
              </a:spcAft>
              <a:buClr>
                <a:schemeClr val="dk1"/>
              </a:buClr>
              <a:buSzPts val="1100"/>
              <a:buFont typeface="Arial"/>
              <a:buNone/>
            </a:pPr>
            <a:r>
              <a:t/>
            </a:r>
            <a:endParaRPr sz="3000">
              <a:latin typeface="Arial"/>
              <a:ea typeface="Arial"/>
              <a:cs typeface="Arial"/>
              <a:sym typeface="Arial"/>
            </a:endParaRPr>
          </a:p>
          <a:p>
            <a:pPr indent="0" lvl="0" marL="228600" rtl="0" algn="just">
              <a:spcBef>
                <a:spcPts val="0"/>
              </a:spcBef>
              <a:spcAft>
                <a:spcPts val="0"/>
              </a:spcAft>
              <a:buClr>
                <a:schemeClr val="dk1"/>
              </a:buClr>
              <a:buSzPts val="1100"/>
              <a:buFont typeface="Arial"/>
              <a:buNone/>
            </a:pPr>
            <a:r>
              <a:rPr lang="en-US" sz="2200">
                <a:latin typeface="Arial"/>
                <a:ea typeface="Arial"/>
                <a:cs typeface="Arial"/>
                <a:sym typeface="Arial"/>
              </a:rPr>
              <a:t>A lot of automation has gone into scraping the images from the web and collecting various classes of images from several data sources. The scraped images were later augmented to have a good number of images. We ended up having over 3000 training images and 51 classes resulting in over 153,000 images and built the final dataset. </a:t>
            </a:r>
            <a:endParaRPr sz="2200">
              <a:latin typeface="Arial"/>
              <a:ea typeface="Arial"/>
              <a:cs typeface="Arial"/>
              <a:sym typeface="Arial"/>
            </a:endParaRPr>
          </a:p>
          <a:p>
            <a:pPr indent="-64135" lvl="0" marL="228600" rtl="0" algn="l">
              <a:spcBef>
                <a:spcPts val="1000"/>
              </a:spcBef>
              <a:spcAft>
                <a:spcPts val="0"/>
              </a:spcAft>
              <a:buClr>
                <a:schemeClr val="dk1"/>
              </a:buClr>
              <a:buSzPts val="2800"/>
              <a:buFont typeface="Arial"/>
              <a:buNone/>
            </a:pPr>
            <a:r>
              <a:t/>
            </a:r>
            <a:endParaRPr>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18d83b9a43a_0_30"/>
          <p:cNvSpPr txBox="1"/>
          <p:nvPr>
            <p:ph type="title"/>
          </p:nvPr>
        </p:nvSpPr>
        <p:spPr>
          <a:xfrm>
            <a:off x="838200" y="1"/>
            <a:ext cx="10515600" cy="838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rgbClr val="0066FF"/>
              </a:buClr>
              <a:buSzPts val="4000"/>
              <a:buFont typeface="Calibri"/>
              <a:buNone/>
            </a:pPr>
            <a:r>
              <a:rPr b="1" lang="en-US" sz="4000"/>
              <a:t>Modules and Implementation Details</a:t>
            </a:r>
            <a:endParaRPr/>
          </a:p>
        </p:txBody>
      </p:sp>
      <p:sp>
        <p:nvSpPr>
          <p:cNvPr id="138" name="Google Shape;138;g18d83b9a43a_0_30"/>
          <p:cNvSpPr txBox="1"/>
          <p:nvPr>
            <p:ph idx="1" type="body"/>
          </p:nvPr>
        </p:nvSpPr>
        <p:spPr>
          <a:xfrm>
            <a:off x="716950" y="1524450"/>
            <a:ext cx="10515600" cy="4881600"/>
          </a:xfrm>
          <a:prstGeom prst="rect">
            <a:avLst/>
          </a:prstGeom>
        </p:spPr>
        <p:txBody>
          <a:bodyPr anchorCtr="0" anchor="t" bIns="45700" lIns="91425" spcFirstLastPara="1" rIns="91425" wrap="square" tIns="45700">
            <a:normAutofit/>
          </a:bodyPr>
          <a:lstStyle/>
          <a:p>
            <a:pPr indent="-64135" lvl="0" marL="228600" rtl="0" algn="l">
              <a:spcBef>
                <a:spcPts val="1000"/>
              </a:spcBef>
              <a:spcAft>
                <a:spcPts val="0"/>
              </a:spcAft>
              <a:buNone/>
            </a:pPr>
            <a:r>
              <a:rPr lang="en-US">
                <a:latin typeface="Arial"/>
                <a:ea typeface="Arial"/>
                <a:cs typeface="Arial"/>
                <a:sym typeface="Arial"/>
              </a:rPr>
              <a:t> Model Development:</a:t>
            </a:r>
            <a:endParaRPr>
              <a:latin typeface="Arial"/>
              <a:ea typeface="Arial"/>
              <a:cs typeface="Arial"/>
              <a:sym typeface="Arial"/>
            </a:endParaRPr>
          </a:p>
          <a:p>
            <a:pPr indent="-368300" lvl="0" marL="457200" rtl="0" algn="l">
              <a:spcBef>
                <a:spcPts val="1000"/>
              </a:spcBef>
              <a:spcAft>
                <a:spcPts val="0"/>
              </a:spcAft>
              <a:buSzPts val="2200"/>
              <a:buFont typeface="Arial"/>
              <a:buChar char="•"/>
            </a:pPr>
            <a:r>
              <a:rPr lang="en-US" sz="2200">
                <a:latin typeface="Arial"/>
                <a:ea typeface="Arial"/>
                <a:cs typeface="Arial"/>
                <a:sym typeface="Arial"/>
              </a:rPr>
              <a:t>We make use of the dataset formed containing 153k images of more than 50 classes which is thereby used to predict the class of the image it belongs to.</a:t>
            </a:r>
            <a:endParaRPr sz="2200">
              <a:latin typeface="Arial"/>
              <a:ea typeface="Arial"/>
              <a:cs typeface="Arial"/>
              <a:sym typeface="Arial"/>
            </a:endParaRPr>
          </a:p>
          <a:p>
            <a:pPr indent="0" lvl="0" marL="457200" rtl="0" algn="l">
              <a:spcBef>
                <a:spcPts val="1000"/>
              </a:spcBef>
              <a:spcAft>
                <a:spcPts val="0"/>
              </a:spcAft>
              <a:buNone/>
            </a:pPr>
            <a:r>
              <a:rPr lang="en-US" sz="2200">
                <a:latin typeface="Arial"/>
                <a:ea typeface="Arial"/>
                <a:cs typeface="Arial"/>
                <a:sym typeface="Arial"/>
              </a:rPr>
              <a:t> </a:t>
            </a:r>
            <a:endParaRPr sz="2200">
              <a:latin typeface="Arial"/>
              <a:ea typeface="Arial"/>
              <a:cs typeface="Arial"/>
              <a:sym typeface="Arial"/>
            </a:endParaRPr>
          </a:p>
          <a:p>
            <a:pPr indent="-368300" lvl="0" marL="457200" rtl="0" algn="l">
              <a:spcBef>
                <a:spcPts val="1000"/>
              </a:spcBef>
              <a:spcAft>
                <a:spcPts val="0"/>
              </a:spcAft>
              <a:buSzPts val="2200"/>
              <a:buFont typeface="Arial"/>
              <a:buChar char="•"/>
            </a:pPr>
            <a:r>
              <a:rPr lang="en-US" sz="2200">
                <a:latin typeface="Arial"/>
                <a:ea typeface="Arial"/>
                <a:cs typeface="Arial"/>
                <a:sym typeface="Arial"/>
              </a:rPr>
              <a:t>Various pre-trained Deep Learning Models, namely  Efficient NETV2, MobileNetV2, NasNet with transfer learning and data augmentation were used to create an ensemble model that offers a high accuracy of classification. </a:t>
            </a:r>
            <a:endParaRPr sz="22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2020-11-22T08:14:37Z</dcterms:created>
  <dc:creator>Sunitha 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